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8"/>
  </p:notesMasterIdLst>
  <p:handoutMasterIdLst>
    <p:handoutMasterId r:id="rId49"/>
  </p:handoutMasterIdLst>
  <p:sldIdLst>
    <p:sldId id="256" r:id="rId2"/>
    <p:sldId id="288" r:id="rId3"/>
    <p:sldId id="296" r:id="rId4"/>
    <p:sldId id="268" r:id="rId5"/>
    <p:sldId id="291" r:id="rId6"/>
    <p:sldId id="280" r:id="rId7"/>
    <p:sldId id="269" r:id="rId8"/>
    <p:sldId id="282" r:id="rId9"/>
    <p:sldId id="285" r:id="rId10"/>
    <p:sldId id="309" r:id="rId11"/>
    <p:sldId id="312" r:id="rId12"/>
    <p:sldId id="314" r:id="rId13"/>
    <p:sldId id="289" r:id="rId14"/>
    <p:sldId id="292" r:id="rId15"/>
    <p:sldId id="293" r:id="rId16"/>
    <p:sldId id="294" r:id="rId17"/>
    <p:sldId id="274" r:id="rId18"/>
    <p:sldId id="275" r:id="rId19"/>
    <p:sldId id="295" r:id="rId20"/>
    <p:sldId id="310" r:id="rId21"/>
    <p:sldId id="278" r:id="rId22"/>
    <p:sldId id="297" r:id="rId23"/>
    <p:sldId id="332" r:id="rId24"/>
    <p:sldId id="313" r:id="rId25"/>
    <p:sldId id="299" r:id="rId26"/>
    <p:sldId id="300" r:id="rId27"/>
    <p:sldId id="301" r:id="rId28"/>
    <p:sldId id="303" r:id="rId29"/>
    <p:sldId id="308"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31" r:id="rId47"/>
  </p:sldIdLst>
  <p:sldSz cx="9144000" cy="6858000" type="screen4x3"/>
  <p:notesSz cx="7077075" cy="93694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0"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0"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0"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0"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0" charset="-128"/>
        <a:cs typeface="+mn-cs"/>
      </a:defRPr>
    </a:lvl5pPr>
    <a:lvl6pPr marL="2286000" algn="l" defTabSz="914400" rtl="0" eaLnBrk="1" latinLnBrk="0" hangingPunct="1">
      <a:defRPr kern="1200">
        <a:solidFill>
          <a:schemeClr val="tx1"/>
        </a:solidFill>
        <a:latin typeface="Arial" charset="0"/>
        <a:ea typeface="ＭＳ Ｐゴシック" pitchFamily="-110" charset="-128"/>
        <a:cs typeface="+mn-cs"/>
      </a:defRPr>
    </a:lvl6pPr>
    <a:lvl7pPr marL="2743200" algn="l" defTabSz="914400" rtl="0" eaLnBrk="1" latinLnBrk="0" hangingPunct="1">
      <a:defRPr kern="1200">
        <a:solidFill>
          <a:schemeClr val="tx1"/>
        </a:solidFill>
        <a:latin typeface="Arial" charset="0"/>
        <a:ea typeface="ＭＳ Ｐゴシック" pitchFamily="-110" charset="-128"/>
        <a:cs typeface="+mn-cs"/>
      </a:defRPr>
    </a:lvl7pPr>
    <a:lvl8pPr marL="3200400" algn="l" defTabSz="914400" rtl="0" eaLnBrk="1" latinLnBrk="0" hangingPunct="1">
      <a:defRPr kern="1200">
        <a:solidFill>
          <a:schemeClr val="tx1"/>
        </a:solidFill>
        <a:latin typeface="Arial" charset="0"/>
        <a:ea typeface="ＭＳ Ｐゴシック" pitchFamily="-110" charset="-128"/>
        <a:cs typeface="+mn-cs"/>
      </a:defRPr>
    </a:lvl8pPr>
    <a:lvl9pPr marL="3657600" algn="l" defTabSz="914400" rtl="0" eaLnBrk="1" latinLnBrk="0" hangingPunct="1">
      <a:defRPr kern="1200">
        <a:solidFill>
          <a:schemeClr val="tx1"/>
        </a:solidFill>
        <a:latin typeface="Arial" charset="0"/>
        <a:ea typeface="ＭＳ Ｐゴシック" pitchFamily="-11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924"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62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ockower\Documents\NPS-MOVES\theory\CTFP-Network-Effec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‘Network Effect’ </a:t>
            </a:r>
            <a:r>
              <a:rPr lang="en-US" dirty="0" err="1"/>
              <a:t>vs</a:t>
            </a:r>
            <a:r>
              <a:rPr lang="en-US" dirty="0"/>
              <a:t> # disjoint sub-networks</a:t>
            </a:r>
          </a:p>
        </c:rich>
      </c:tx>
      <c:layout/>
    </c:title>
    <c:plotArea>
      <c:layout/>
      <c:lineChart>
        <c:grouping val="standard"/>
        <c:ser>
          <c:idx val="0"/>
          <c:order val="0"/>
          <c:tx>
            <c:v>Network Effect</c:v>
          </c:tx>
          <c:marker>
            <c:symbol val="none"/>
          </c:marker>
          <c:val>
            <c:numRef>
              <c:f>Sheet1!$F$4:$F$33</c:f>
              <c:numCache>
                <c:formatCode>General</c:formatCode>
                <c:ptCount val="30"/>
                <c:pt idx="0">
                  <c:v>4000000</c:v>
                </c:pt>
                <c:pt idx="1">
                  <c:v>2000000</c:v>
                </c:pt>
                <c:pt idx="2">
                  <c:v>1333333.333333333</c:v>
                </c:pt>
                <c:pt idx="3">
                  <c:v>1000000</c:v>
                </c:pt>
                <c:pt idx="4">
                  <c:v>800000</c:v>
                </c:pt>
                <c:pt idx="5">
                  <c:v>666666.66666666744</c:v>
                </c:pt>
                <c:pt idx="6">
                  <c:v>571428.57142857148</c:v>
                </c:pt>
                <c:pt idx="7">
                  <c:v>500000</c:v>
                </c:pt>
                <c:pt idx="8">
                  <c:v>444444.44444444461</c:v>
                </c:pt>
                <c:pt idx="9">
                  <c:v>400000</c:v>
                </c:pt>
                <c:pt idx="10">
                  <c:v>363636.3636363644</c:v>
                </c:pt>
                <c:pt idx="11">
                  <c:v>333333.33333333425</c:v>
                </c:pt>
                <c:pt idx="12">
                  <c:v>307692.30769230769</c:v>
                </c:pt>
                <c:pt idx="13">
                  <c:v>285714.28571428574</c:v>
                </c:pt>
                <c:pt idx="14">
                  <c:v>266666.66666666674</c:v>
                </c:pt>
                <c:pt idx="15">
                  <c:v>250000</c:v>
                </c:pt>
                <c:pt idx="16">
                  <c:v>235294.11764705917</c:v>
                </c:pt>
                <c:pt idx="17">
                  <c:v>222222.22222222231</c:v>
                </c:pt>
                <c:pt idx="18">
                  <c:v>210526.31578947371</c:v>
                </c:pt>
                <c:pt idx="19">
                  <c:v>200000</c:v>
                </c:pt>
                <c:pt idx="20">
                  <c:v>190476.19047619042</c:v>
                </c:pt>
                <c:pt idx="21">
                  <c:v>181818.18181818168</c:v>
                </c:pt>
                <c:pt idx="22">
                  <c:v>173913.04347826086</c:v>
                </c:pt>
                <c:pt idx="23">
                  <c:v>166666.66666666663</c:v>
                </c:pt>
                <c:pt idx="24">
                  <c:v>160000</c:v>
                </c:pt>
                <c:pt idx="25">
                  <c:v>153846.15384615379</c:v>
                </c:pt>
                <c:pt idx="26">
                  <c:v>148148.14814814855</c:v>
                </c:pt>
                <c:pt idx="27">
                  <c:v>142857.14285714287</c:v>
                </c:pt>
                <c:pt idx="28">
                  <c:v>137931.03448275829</c:v>
                </c:pt>
                <c:pt idx="29">
                  <c:v>133333.33333333328</c:v>
                </c:pt>
              </c:numCache>
            </c:numRef>
          </c:val>
        </c:ser>
        <c:marker val="1"/>
        <c:axId val="81933824"/>
        <c:axId val="82178432"/>
      </c:lineChart>
      <c:catAx>
        <c:axId val="81933824"/>
        <c:scaling>
          <c:orientation val="minMax"/>
        </c:scaling>
        <c:axPos val="b"/>
        <c:tickLblPos val="nextTo"/>
        <c:crossAx val="82178432"/>
        <c:crosses val="autoZero"/>
        <c:auto val="1"/>
        <c:lblAlgn val="ctr"/>
        <c:lblOffset val="100"/>
      </c:catAx>
      <c:valAx>
        <c:axId val="82178432"/>
        <c:scaling>
          <c:orientation val="minMax"/>
        </c:scaling>
        <c:delete val="1"/>
        <c:axPos val="l"/>
        <c:majorGridlines/>
        <c:numFmt formatCode="General" sourceLinked="1"/>
        <c:tickLblPos val="none"/>
        <c:crossAx val="81933824"/>
        <c:crosses val="autoZero"/>
        <c:crossBetween val="between"/>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4008705" y="0"/>
            <a:ext cx="3066733" cy="468471"/>
          </a:xfrm>
          <a:prstGeom prst="rect">
            <a:avLst/>
          </a:prstGeom>
        </p:spPr>
        <p:txBody>
          <a:bodyPr vert="horz" wrap="square" lIns="93973" tIns="46986" rIns="93973" bIns="46986" numCol="1" anchor="t" anchorCtr="0" compatLnSpc="1">
            <a:prstTxWarp prst="textNoShape">
              <a:avLst/>
            </a:prstTxWarp>
          </a:bodyPr>
          <a:lstStyle>
            <a:lvl1pPr algn="r">
              <a:defRPr sz="1200">
                <a:latin typeface="Calibri" pitchFamily="-110" charset="0"/>
              </a:defRPr>
            </a:lvl1pPr>
          </a:lstStyle>
          <a:p>
            <a:fld id="{CD91A401-3A69-4DA7-96AA-E1C3402C61EC}" type="datetime1">
              <a:rPr lang="en-US"/>
              <a:pPr/>
              <a:t>7/25/2011</a:t>
            </a:fld>
            <a:endParaRPr lang="en-US" dirty="0"/>
          </a:p>
        </p:txBody>
      </p:sp>
      <p:sp>
        <p:nvSpPr>
          <p:cNvPr id="4" name="Footer Placeholder 3"/>
          <p:cNvSpPr>
            <a:spLocks noGrp="1"/>
          </p:cNvSpPr>
          <p:nvPr>
            <p:ph type="ftr" sz="quarter" idx="2"/>
          </p:nvPr>
        </p:nvSpPr>
        <p:spPr>
          <a:xfrm>
            <a:off x="0" y="8899328"/>
            <a:ext cx="3066733" cy="468471"/>
          </a:xfrm>
          <a:prstGeom prst="rect">
            <a:avLst/>
          </a:prstGeom>
        </p:spPr>
        <p:txBody>
          <a:bodyPr vert="horz" lIns="93973" tIns="46986" rIns="93973" bIns="46986"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4008705" y="8899328"/>
            <a:ext cx="3066733" cy="468471"/>
          </a:xfrm>
          <a:prstGeom prst="rect">
            <a:avLst/>
          </a:prstGeom>
        </p:spPr>
        <p:txBody>
          <a:bodyPr vert="horz" wrap="square" lIns="93973" tIns="46986" rIns="93973" bIns="46986" numCol="1" anchor="b" anchorCtr="0" compatLnSpc="1">
            <a:prstTxWarp prst="textNoShape">
              <a:avLst/>
            </a:prstTxWarp>
          </a:bodyPr>
          <a:lstStyle>
            <a:lvl1pPr algn="r">
              <a:defRPr sz="1200">
                <a:latin typeface="Calibri" pitchFamily="-110" charset="0"/>
              </a:defRPr>
            </a:lvl1pPr>
          </a:lstStyle>
          <a:p>
            <a:fld id="{75C1A5F9-071E-45DD-9E00-5DA6A8E359E6}" type="slidenum">
              <a:rPr lang="en-US"/>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4008705" y="0"/>
            <a:ext cx="3066733" cy="468471"/>
          </a:xfrm>
          <a:prstGeom prst="rect">
            <a:avLst/>
          </a:prstGeom>
        </p:spPr>
        <p:txBody>
          <a:bodyPr vert="horz" wrap="square" lIns="93973" tIns="46986" rIns="93973" bIns="46986" numCol="1" anchor="t" anchorCtr="0" compatLnSpc="1">
            <a:prstTxWarp prst="textNoShape">
              <a:avLst/>
            </a:prstTxWarp>
          </a:bodyPr>
          <a:lstStyle>
            <a:lvl1pPr algn="r">
              <a:defRPr sz="1200">
                <a:latin typeface="Calibri" pitchFamily="-110" charset="0"/>
              </a:defRPr>
            </a:lvl1pPr>
          </a:lstStyle>
          <a:p>
            <a:fld id="{CC38ABFE-8816-4049-A398-E2761EE7D19A}" type="datetime1">
              <a:rPr lang="en-US"/>
              <a:pPr/>
              <a:t>7/25/2011</a:t>
            </a:fld>
            <a:endParaRPr lang="en-US" dirty="0"/>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pPr lvl="0"/>
            <a:endParaRPr lang="en-US" noProof="0" dirty="0"/>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wrap="square" lIns="93973" tIns="46986" rIns="93973" bIns="46986" numCol="1" anchor="b" anchorCtr="0" compatLnSpc="1">
            <a:prstTxWarp prst="textNoShape">
              <a:avLst/>
            </a:prstTxWarp>
          </a:bodyPr>
          <a:lstStyle>
            <a:lvl1pPr algn="r">
              <a:defRPr sz="1200">
                <a:latin typeface="Calibri" pitchFamily="-110" charset="0"/>
              </a:defRPr>
            </a:lvl1pPr>
          </a:lstStyle>
          <a:p>
            <a:fld id="{95001A65-F63D-4412-997A-7F4E89B90306}" type="slidenum">
              <a:rPr lang="en-US"/>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3" charset="-128"/>
        <a:cs typeface="ＭＳ Ｐゴシック" pitchFamily="33"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assume:  access to web</a:t>
            </a:r>
            <a:r>
              <a:rPr lang="en-US" baseline="0" dirty="0" smtClean="0"/>
              <a:t> server logs and MySQL DB tables, a tool to </a:t>
            </a:r>
            <a:r>
              <a:rPr lang="en-US" baseline="0" dirty="0" err="1" smtClean="0"/>
              <a:t>xform</a:t>
            </a:r>
            <a:r>
              <a:rPr lang="en-US" baseline="0" dirty="0" smtClean="0"/>
              <a:t> to Network Data, a tool to calculate metrics (site and SNA), a tool for optimizing the SNA/website model, and the ability to feedback to the site the changes in the “decision variables” (tuning knobs of optimization).</a:t>
            </a:r>
            <a:endParaRPr lang="en-US" dirty="0"/>
          </a:p>
        </p:txBody>
      </p:sp>
      <p:sp>
        <p:nvSpPr>
          <p:cNvPr id="4" name="Slide Number Placeholder 3"/>
          <p:cNvSpPr>
            <a:spLocks noGrp="1"/>
          </p:cNvSpPr>
          <p:nvPr>
            <p:ph type="sldNum" sz="quarter" idx="10"/>
          </p:nvPr>
        </p:nvSpPr>
        <p:spPr/>
        <p:txBody>
          <a:bodyPr/>
          <a:lstStyle/>
          <a:p>
            <a:fld id="{95001A65-F63D-4412-997A-7F4E89B90306}"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Similarly for people </a:t>
            </a:r>
            <a:r>
              <a:rPr lang="en-US" dirty="0" smtClean="0">
                <a:sym typeface="Wingdings" pitchFamily="2" charset="2"/>
              </a:rPr>
              <a:t> people </a:t>
            </a:r>
            <a:r>
              <a:rPr lang="en-US" dirty="0" smtClean="0">
                <a:sym typeface="Wingdings" pitchFamily="2" charset="2"/>
              </a:rPr>
              <a:t>single</a:t>
            </a:r>
            <a:r>
              <a:rPr lang="en-US" baseline="0" dirty="0" smtClean="0">
                <a:sym typeface="Wingdings" pitchFamily="2" charset="2"/>
              </a:rPr>
              <a:t> </a:t>
            </a:r>
            <a:r>
              <a:rPr lang="en-US" dirty="0" smtClean="0">
                <a:sym typeface="Wingdings" pitchFamily="2" charset="2"/>
              </a:rPr>
              <a:t>mode </a:t>
            </a:r>
            <a:r>
              <a:rPr lang="en-US" dirty="0" smtClean="0">
                <a:sym typeface="Wingdings" pitchFamily="2" charset="2"/>
              </a:rPr>
              <a:t>connections.   “Suggest” people to other people (Facebook, LinkedIn), and/or “Content/Affiliation” to people (Amazon</a:t>
            </a:r>
            <a:r>
              <a:rPr lang="en-US" baseline="0" dirty="0" smtClean="0">
                <a:sym typeface="Wingdings" pitchFamily="2" charset="2"/>
              </a:rPr>
              <a:t> books)</a:t>
            </a:r>
            <a:endParaRPr lang="en-US" dirty="0"/>
          </a:p>
        </p:txBody>
      </p:sp>
      <p:sp>
        <p:nvSpPr>
          <p:cNvPr id="4" name="Slide Number Placeholder 3"/>
          <p:cNvSpPr>
            <a:spLocks noGrp="1"/>
          </p:cNvSpPr>
          <p:nvPr>
            <p:ph type="sldNum" sz="quarter" idx="10"/>
          </p:nvPr>
        </p:nvSpPr>
        <p:spPr/>
        <p:txBody>
          <a:bodyPr/>
          <a:lstStyle/>
          <a:p>
            <a:fld id="{95001A65-F63D-4412-997A-7F4E89B90306}"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area is widely known because a late 1950s urban renewal project razed a large Italian and Jewish neighborhood to redevelop the area.”     -- Wikipedia</a:t>
            </a:r>
            <a:endParaRPr lang="en-US" dirty="0"/>
          </a:p>
        </p:txBody>
      </p:sp>
      <p:sp>
        <p:nvSpPr>
          <p:cNvPr id="4" name="Slide Number Placeholder 3"/>
          <p:cNvSpPr>
            <a:spLocks noGrp="1"/>
          </p:cNvSpPr>
          <p:nvPr>
            <p:ph type="sldNum" sz="quarter" idx="10"/>
          </p:nvPr>
        </p:nvSpPr>
        <p:spPr/>
        <p:txBody>
          <a:bodyPr/>
          <a:lstStyle/>
          <a:p>
            <a:fld id="{95001A65-F63D-4412-997A-7F4E89B90306}"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o</a:t>
            </a:r>
            <a:r>
              <a:rPr lang="en-US" dirty="0" smtClean="0"/>
              <a:t>ther studies on embedded</a:t>
            </a:r>
            <a:r>
              <a:rPr lang="en-US" baseline="0" dirty="0" smtClean="0"/>
              <a:t> links and survival of organizations</a:t>
            </a:r>
            <a:endParaRPr lang="en-US" dirty="0"/>
          </a:p>
        </p:txBody>
      </p:sp>
      <p:sp>
        <p:nvSpPr>
          <p:cNvPr id="4" name="Slide Number Placeholder 3"/>
          <p:cNvSpPr>
            <a:spLocks noGrp="1"/>
          </p:cNvSpPr>
          <p:nvPr>
            <p:ph type="sldNum" sz="quarter" idx="10"/>
          </p:nvPr>
        </p:nvSpPr>
        <p:spPr/>
        <p:txBody>
          <a:bodyPr/>
          <a:lstStyle/>
          <a:p>
            <a:fld id="{95001A65-F63D-4412-997A-7F4E89B90306}"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May</a:t>
            </a:r>
            <a:r>
              <a:rPr lang="en-US" baseline="0" dirty="0" smtClean="0"/>
              <a:t> interact indirectly through the information content they and others contribute.  “connect people to information, may mediate connecting people to other people” </a:t>
            </a:r>
            <a:r>
              <a:rPr lang="en-US" baseline="0" dirty="0" err="1" smtClean="0"/>
              <a:t>ebr</a:t>
            </a:r>
            <a:endParaRPr lang="en-US" dirty="0"/>
          </a:p>
        </p:txBody>
      </p:sp>
      <p:sp>
        <p:nvSpPr>
          <p:cNvPr id="4" name="Slide Number Placeholder 3"/>
          <p:cNvSpPr>
            <a:spLocks noGrp="1"/>
          </p:cNvSpPr>
          <p:nvPr>
            <p:ph type="sldNum" sz="quarter" idx="10"/>
          </p:nvPr>
        </p:nvSpPr>
        <p:spPr/>
        <p:txBody>
          <a:bodyPr/>
          <a:lstStyle/>
          <a:p>
            <a:fld id="{95001A65-F63D-4412-997A-7F4E89B90306}" type="slidenum">
              <a:rPr lang="en-US" smtClean="0"/>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001A65-F63D-4412-997A-7F4E89B90306}" type="slidenum">
              <a:rPr lang="en-US" smtClean="0"/>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strength of weak Links”  (bridging links).   Identify Network topography SNA</a:t>
            </a:r>
            <a:r>
              <a:rPr lang="en-US" baseline="0" dirty="0" smtClean="0"/>
              <a:t> metrics, as well as “influencers”, “</a:t>
            </a:r>
            <a:r>
              <a:rPr lang="en-US" baseline="0" dirty="0" err="1" smtClean="0"/>
              <a:t>bridgers</a:t>
            </a:r>
            <a:r>
              <a:rPr lang="en-US" baseline="0" dirty="0" smtClean="0"/>
              <a:t>”, brokers of information, …</a:t>
            </a:r>
            <a:endParaRPr lang="en-US" dirty="0"/>
          </a:p>
        </p:txBody>
      </p:sp>
      <p:sp>
        <p:nvSpPr>
          <p:cNvPr id="4" name="Slide Number Placeholder 3"/>
          <p:cNvSpPr>
            <a:spLocks noGrp="1"/>
          </p:cNvSpPr>
          <p:nvPr>
            <p:ph type="sldNum" sz="quarter" idx="10"/>
          </p:nvPr>
        </p:nvSpPr>
        <p:spPr/>
        <p:txBody>
          <a:bodyPr/>
          <a:lstStyle/>
          <a:p>
            <a:fld id="{95001A65-F63D-4412-997A-7F4E89B90306}" type="slidenum">
              <a:rPr lang="en-US" smtClean="0"/>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Organic, agile</a:t>
            </a:r>
            <a:r>
              <a:rPr lang="en-US" baseline="0" dirty="0" smtClean="0"/>
              <a:t> response to actual website activities.  Feedback changes to promote desired behaviors, aided by SNA insights </a:t>
            </a:r>
            <a:r>
              <a:rPr lang="en-US" baseline="0" smtClean="0"/>
              <a:t>and metrics.</a:t>
            </a:r>
            <a:endParaRPr lang="en-US"/>
          </a:p>
        </p:txBody>
      </p:sp>
      <p:sp>
        <p:nvSpPr>
          <p:cNvPr id="4" name="Slide Number Placeholder 3"/>
          <p:cNvSpPr>
            <a:spLocks noGrp="1"/>
          </p:cNvSpPr>
          <p:nvPr>
            <p:ph type="sldNum" sz="quarter" idx="10"/>
          </p:nvPr>
        </p:nvSpPr>
        <p:spPr/>
        <p:txBody>
          <a:bodyPr/>
          <a:lstStyle/>
          <a:p>
            <a:fld id="{95001A65-F63D-4412-997A-7F4E89B90306}"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Dark Web:  the Terrorists and</a:t>
            </a:r>
            <a:r>
              <a:rPr lang="en-US" baseline="0" dirty="0" smtClean="0"/>
              <a:t> criminals use the internet effectively… how to interdict, how to find, how to avoid our networks </a:t>
            </a:r>
            <a:r>
              <a:rPr lang="en-US" baseline="0" smtClean="0"/>
              <a:t>being compromised</a:t>
            </a:r>
            <a:endParaRPr lang="en-US"/>
          </a:p>
        </p:txBody>
      </p:sp>
      <p:sp>
        <p:nvSpPr>
          <p:cNvPr id="4" name="Slide Number Placeholder 3"/>
          <p:cNvSpPr>
            <a:spLocks noGrp="1"/>
          </p:cNvSpPr>
          <p:nvPr>
            <p:ph type="sldNum" sz="quarter" idx="10"/>
          </p:nvPr>
        </p:nvSpPr>
        <p:spPr/>
        <p:txBody>
          <a:bodyPr/>
          <a:lstStyle/>
          <a:p>
            <a:fld id="{95001A65-F63D-4412-997A-7F4E89B90306}"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Assume:  (organic, agile, responsive, no pre-set “use cases”, but watch what works, and what doesn’t work)</a:t>
            </a:r>
          </a:p>
          <a:p>
            <a:pPr>
              <a:buFont typeface="Arial" pitchFamily="34" charset="0"/>
              <a:buChar char="•"/>
            </a:pPr>
            <a:r>
              <a:rPr lang="en-US" baseline="0" dirty="0" smtClean="0"/>
              <a:t> Nascent, but working, dynamic </a:t>
            </a:r>
            <a:r>
              <a:rPr lang="en-US" baseline="0" dirty="0" err="1" smtClean="0"/>
              <a:t>Prof’l</a:t>
            </a:r>
            <a:r>
              <a:rPr lang="en-US" baseline="0" dirty="0" smtClean="0"/>
              <a:t> Social Media site for CT </a:t>
            </a:r>
            <a:r>
              <a:rPr lang="en-US" baseline="0" dirty="0" err="1" smtClean="0"/>
              <a:t>Prof’ls</a:t>
            </a:r>
            <a:endParaRPr lang="en-US" baseline="0" dirty="0" smtClean="0"/>
          </a:p>
          <a:p>
            <a:pPr>
              <a:buFont typeface="Arial" pitchFamily="34" charset="0"/>
              <a:buChar char="•"/>
            </a:pPr>
            <a:r>
              <a:rPr lang="en-US" baseline="0" dirty="0" smtClean="0"/>
              <a:t> </a:t>
            </a:r>
            <a:r>
              <a:rPr lang="en-US" dirty="0" smtClean="0"/>
              <a:t>access to server logs, DB fields</a:t>
            </a:r>
          </a:p>
          <a:p>
            <a:pPr>
              <a:buFont typeface="Arial" pitchFamily="34" charset="0"/>
              <a:buChar char="•"/>
            </a:pPr>
            <a:r>
              <a:rPr lang="en-US" dirty="0" smtClean="0"/>
              <a:t> </a:t>
            </a:r>
            <a:r>
              <a:rPr lang="en-US" dirty="0" err="1" smtClean="0"/>
              <a:t>Transformm</a:t>
            </a:r>
            <a:r>
              <a:rPr lang="en-US" dirty="0" smtClean="0"/>
              <a:t> tool to network structure</a:t>
            </a:r>
            <a:endParaRPr lang="en-US" dirty="0"/>
          </a:p>
        </p:txBody>
      </p:sp>
      <p:sp>
        <p:nvSpPr>
          <p:cNvPr id="4" name="Slide Number Placeholder 3"/>
          <p:cNvSpPr>
            <a:spLocks noGrp="1"/>
          </p:cNvSpPr>
          <p:nvPr>
            <p:ph type="sldNum" sz="quarter" idx="10"/>
          </p:nvPr>
        </p:nvSpPr>
        <p:spPr/>
        <p:txBody>
          <a:bodyPr/>
          <a:lstStyle/>
          <a:p>
            <a:fld id="{95001A65-F63D-4412-997A-7F4E89B90306}"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Assistant Secretary of Defense for Special Operations/Low Intensity Conflict and</a:t>
            </a:r>
          </a:p>
          <a:p>
            <a:r>
              <a:rPr lang="en-US" dirty="0" smtClean="0"/>
              <a:t>Interdependent Capabilities (SO/LIC&amp;IC) provides policy oversight. The Defense Security</a:t>
            </a:r>
          </a:p>
          <a:p>
            <a:r>
              <a:rPr lang="en-US" dirty="0" smtClean="0"/>
              <a:t>Cooperation Agency (DSCA) manages.</a:t>
            </a:r>
          </a:p>
          <a:p>
            <a:r>
              <a:rPr lang="en-US" dirty="0" smtClean="0"/>
              <a:t>CTFP works with the five Regional Centers as well as six academic institutions to hold resident</a:t>
            </a:r>
          </a:p>
          <a:p>
            <a:r>
              <a:rPr lang="en-US" dirty="0" smtClean="0"/>
              <a:t>CbT courses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t>
            </a:r>
            <a:r>
              <a:rPr lang="en-US" dirty="0" err="1" smtClean="0"/>
              <a:t>gamification</a:t>
            </a:r>
            <a:r>
              <a:rPr lang="en-US" dirty="0" smtClean="0"/>
              <a:t>”, increase</a:t>
            </a:r>
            <a:r>
              <a:rPr lang="en-US" baseline="0" dirty="0" smtClean="0"/>
              <a:t> stickiness, engagement.  Not simple “use cases” as for online banking sites like Wells Fargo or B of A!  </a:t>
            </a:r>
            <a:r>
              <a:rPr lang="en-US" i="1" u="sng" baseline="0" dirty="0" smtClean="0"/>
              <a:t>Organically</a:t>
            </a:r>
            <a:r>
              <a:rPr lang="en-US" baseline="0" dirty="0" smtClean="0"/>
              <a:t> evolve a CT Network to fight the Terrorist Network(s).</a:t>
            </a:r>
            <a:endParaRPr lang="en-US" dirty="0"/>
          </a:p>
        </p:txBody>
      </p:sp>
      <p:sp>
        <p:nvSpPr>
          <p:cNvPr id="4" name="Slide Number Placeholder 3"/>
          <p:cNvSpPr>
            <a:spLocks noGrp="1"/>
          </p:cNvSpPr>
          <p:nvPr>
            <p:ph type="sldNum" sz="quarter" idx="10"/>
          </p:nvPr>
        </p:nvSpPr>
        <p:spPr/>
        <p:txBody>
          <a:bodyPr/>
          <a:lstStyle/>
          <a:p>
            <a:fld id="{95001A65-F63D-4412-997A-7F4E89B90306}"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 Can a community be so highly cohesive, even stove-piped and cliquish, that it may be unable to self-organize effectively to combat a common enemy? In a seminal 1973 study in the American Journal of Sociology, Mark Granovetter describes exactly such a situation, showing how the Italian community of Boston’s West End was so “cliquish”, that they were not able to organize resistance to “urban renewal” which, in fact, eventually destroyed it. In contrast, another Boston community that was less cliquish, having more bridging links between clusters, was able to effectively organize, and successfully withstand the same threat. </a:t>
            </a:r>
            <a:endParaRPr lang="en-US" dirty="0"/>
          </a:p>
        </p:txBody>
      </p:sp>
      <p:sp>
        <p:nvSpPr>
          <p:cNvPr id="4" name="Slide Number Placeholder 3"/>
          <p:cNvSpPr>
            <a:spLocks noGrp="1"/>
          </p:cNvSpPr>
          <p:nvPr>
            <p:ph type="sldNum" sz="quarter" idx="10"/>
          </p:nvPr>
        </p:nvSpPr>
        <p:spPr/>
        <p:txBody>
          <a:bodyPr/>
          <a:lstStyle/>
          <a:p>
            <a:fld id="{95001A65-F63D-4412-997A-7F4E89B90306}"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Well-known “Network Effect”, closely tied to </a:t>
            </a:r>
            <a:r>
              <a:rPr lang="en-US" dirty="0" err="1" smtClean="0"/>
              <a:t>Zipf’s</a:t>
            </a:r>
            <a:r>
              <a:rPr lang="en-US" dirty="0" smtClean="0"/>
              <a:t> law,</a:t>
            </a:r>
            <a:r>
              <a:rPr lang="en-US" baseline="0" dirty="0" smtClean="0"/>
              <a:t> Long-tailed distributions for websites, (traffic and connections).  But!  For collaboration maybe too much connectivity hinders effectiveness (need boundaries, solitude, ‘space’ for creativity).   Individual user needs to be able to control their connectivity, perhaps be anonymous, </a:t>
            </a:r>
            <a:r>
              <a:rPr lang="en-US" baseline="0" dirty="0" smtClean="0"/>
              <a:t>…   Emphasize this is NOT eBay or PayPal.</a:t>
            </a:r>
            <a:endParaRPr lang="en-US" dirty="0"/>
          </a:p>
        </p:txBody>
      </p:sp>
      <p:sp>
        <p:nvSpPr>
          <p:cNvPr id="4" name="Slide Number Placeholder 3"/>
          <p:cNvSpPr>
            <a:spLocks noGrp="1"/>
          </p:cNvSpPr>
          <p:nvPr>
            <p:ph type="sldNum" sz="quarter" idx="10"/>
          </p:nvPr>
        </p:nvSpPr>
        <p:spPr/>
        <p:txBody>
          <a:bodyPr/>
          <a:lstStyle/>
          <a:p>
            <a:fld id="{95001A65-F63D-4412-997A-7F4E89B90306}"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Site</a:t>
            </a:r>
            <a:r>
              <a:rPr lang="en-US" baseline="0" dirty="0" smtClean="0"/>
              <a:t> itself can be an “anonymizer” so CTFP Alumni interests and activities don’t become “observables” enemies can track.   Hide interest in RSS feed articles, </a:t>
            </a:r>
            <a:r>
              <a:rPr lang="en-US" baseline="0" dirty="0" err="1" smtClean="0"/>
              <a:t>mediawiki</a:t>
            </a:r>
            <a:r>
              <a:rPr lang="en-US" baseline="0" dirty="0" smtClean="0"/>
              <a:t> content, etc.</a:t>
            </a:r>
            <a:endParaRPr lang="en-US" dirty="0"/>
          </a:p>
        </p:txBody>
      </p:sp>
      <p:sp>
        <p:nvSpPr>
          <p:cNvPr id="4" name="Slide Number Placeholder 3"/>
          <p:cNvSpPr>
            <a:spLocks noGrp="1"/>
          </p:cNvSpPr>
          <p:nvPr>
            <p:ph type="sldNum" sz="quarter" idx="10"/>
          </p:nvPr>
        </p:nvSpPr>
        <p:spPr/>
        <p:txBody>
          <a:bodyPr/>
          <a:lstStyle/>
          <a:p>
            <a:fld id="{95001A65-F63D-4412-997A-7F4E89B90306}"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a:xfrm>
            <a:off x="1196975" y="703263"/>
            <a:ext cx="4683125" cy="3513137"/>
          </a:xfrm>
          <a:solidFill>
            <a:srgbClr val="FFFFFF"/>
          </a:solidFill>
          <a:ln/>
        </p:spPr>
      </p:sp>
      <p:sp>
        <p:nvSpPr>
          <p:cNvPr id="5123" name="Rectangle 2"/>
          <p:cNvSpPr>
            <a:spLocks noGrp="1" noChangeArrowheads="1"/>
          </p:cNvSpPr>
          <p:nvPr>
            <p:ph type="body" idx="1"/>
          </p:nvPr>
        </p:nvSpPr>
        <p:spPr>
          <a:xfrm>
            <a:off x="944039" y="4451239"/>
            <a:ext cx="5188998" cy="4308427"/>
          </a:xfrm>
          <a:noFill/>
          <a:ln/>
        </p:spPr>
        <p:txBody>
          <a:bodyPr wrap="none" anchor="ctr"/>
          <a:lstStyle/>
          <a:p>
            <a:r>
              <a:rPr lang="en-US" dirty="0" smtClean="0"/>
              <a:t>Aggregate and add meaning and meta-data to information/news/reports, connect people to actionable information (2-mode matrices), connect people to people (1-mode matrices) …</a:t>
            </a:r>
          </a:p>
          <a:p>
            <a:r>
              <a:rPr lang="en-US" dirty="0" smtClean="0"/>
              <a:t>Terrorist networks:</a:t>
            </a:r>
            <a:r>
              <a:rPr lang="en-US" baseline="0" dirty="0" smtClean="0"/>
              <a:t> ad hoc, hidden, flexible, robust; successfully being used for propaganda, recruiting, finance, planning operations…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4C939C6-ECEC-4F6B-A3EF-DDF2EBD2CE8C}" type="datetime1">
              <a:rPr lang="en-US"/>
              <a:pPr/>
              <a:t>7/25/2011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06048448-3201-4A9B-AC35-9ADDA70E2671}"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EF7C947-2E06-4BA4-B65A-0BF5C201A68C}" type="datetime1">
              <a:rPr lang="en-US"/>
              <a:pPr/>
              <a:t>7/25/2011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B54D864-927D-4150-895D-3E7468C2F00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981F1A2-DC94-46D1-A8B0-DD838C637107}" type="datetime1">
              <a:rPr lang="en-US"/>
              <a:pPr/>
              <a:t>7/25/2011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1D174BA-10D1-4F6B-82F0-5F6BAEC319AC}"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91D6129-52C5-4662-8B1E-29576E6B4AAE}" type="datetime1">
              <a:rPr lang="en-US"/>
              <a:pPr/>
              <a:t>7/25/2011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6505BAA-F188-4920-AFA6-405859A38DF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BDBE1B3-A9FE-4D32-9C65-BAC1BC49C1C2}" type="datetime1">
              <a:rPr lang="en-US"/>
              <a:pPr/>
              <a:t>7/25/2011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425D474-9DFB-472B-9329-5F18341055B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7D07D1B-DBBD-4E7A-9BCA-CDB34432013B}" type="datetime1">
              <a:rPr lang="en-US"/>
              <a:pPr/>
              <a:t>7/25/2011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06CA52E-7DDB-40B3-B93F-24C06DF11EFE}"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6E03F81-49F3-41B4-AA27-5E9FAA8696AA}" type="datetime1">
              <a:rPr lang="en-US"/>
              <a:pPr/>
              <a:t>7/25/2011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BBB0F728-438D-4D8C-B4DA-BAF755AFA836}"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1AB8CC8-C15A-4B9F-88B8-C843A23002AB}" type="datetime1">
              <a:rPr lang="en-US"/>
              <a:pPr/>
              <a:t>7/25/2011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2338D752-A9F1-4A58-B347-8AAEBB988D01}"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33150E2-4C14-469A-958E-50DDB04C332E}" type="datetime1">
              <a:rPr lang="en-US"/>
              <a:pPr/>
              <a:t>7/25/2011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4A9F2FC9-06F5-45EF-9676-7673305E66E7}"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B6D16F9-6FC1-4F23-B808-060223ECB137}" type="datetime1">
              <a:rPr lang="en-US"/>
              <a:pPr/>
              <a:t>7/25/2011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DF98FEC-7A6E-41F1-B956-D2DC9E21757E}"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2DB6CC0-7968-4CBE-ACBC-3F818335F11D}" type="datetime1">
              <a:rPr lang="en-US"/>
              <a:pPr/>
              <a:t>7/25/2011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BA37778-54EF-4A8B-8968-033640994D91}"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0" charset="0"/>
              </a:defRPr>
            </a:lvl1pPr>
          </a:lstStyle>
          <a:p>
            <a:fld id="{062B4FBF-99EB-4038-8BDF-4FDEB63C916D}" type="datetime1">
              <a:rPr lang="en-US"/>
              <a:pPr/>
              <a:t>7/25/2011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0" charset="0"/>
              </a:defRPr>
            </a:lvl1pPr>
          </a:lstStyle>
          <a:p>
            <a:fld id="{F2C3CC1E-A332-4A9A-8845-DB9E867B4003}"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3" charset="-128"/>
          <a:cs typeface="ＭＳ Ｐゴシック" pitchFamily="33" charset="-128"/>
        </a:defRPr>
      </a:lvl1pPr>
      <a:lvl2pPr algn="ctr" defTabSz="457200" rtl="0" eaLnBrk="0" fontAlgn="base" hangingPunct="0">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2pPr>
      <a:lvl3pPr algn="ctr" defTabSz="457200" rtl="0" eaLnBrk="0" fontAlgn="base" hangingPunct="0">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3pPr>
      <a:lvl4pPr algn="ctr" defTabSz="457200" rtl="0" eaLnBrk="0" fontAlgn="base" hangingPunct="0">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4pPr>
      <a:lvl5pPr algn="ctr" defTabSz="457200" rtl="0" eaLnBrk="0" fontAlgn="base" hangingPunct="0">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5pPr>
      <a:lvl6pPr marL="457200" algn="ctr" defTabSz="457200" rtl="0" fontAlgn="base">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6pPr>
      <a:lvl7pPr marL="914400" algn="ctr" defTabSz="457200" rtl="0" fontAlgn="base">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7pPr>
      <a:lvl8pPr marL="1371600" algn="ctr" defTabSz="457200" rtl="0" fontAlgn="base">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8pPr>
      <a:lvl9pPr marL="1828800" algn="ctr" defTabSz="457200" rtl="0" fontAlgn="base">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3" charset="-128"/>
          <a:cs typeface="ＭＳ Ｐゴシック" pitchFamily="3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38539" y="1540568"/>
            <a:ext cx="8647043" cy="2196547"/>
          </a:xfrm>
        </p:spPr>
        <p:txBody>
          <a:bodyPr/>
          <a:lstStyle/>
          <a:p>
            <a:r>
              <a:rPr lang="en-US" sz="3200" b="1" dirty="0" smtClean="0"/>
              <a:t>Social Network Analysis (SNA) for Modeling and Tuning an Online Social Media, Combating Terrorism Community</a:t>
            </a:r>
          </a:p>
        </p:txBody>
      </p:sp>
      <p:sp>
        <p:nvSpPr>
          <p:cNvPr id="8" name="TextBox 7"/>
          <p:cNvSpPr txBox="1"/>
          <p:nvPr/>
        </p:nvSpPr>
        <p:spPr>
          <a:xfrm>
            <a:off x="1470991" y="5059001"/>
            <a:ext cx="5834269" cy="830997"/>
          </a:xfrm>
          <a:prstGeom prst="rect">
            <a:avLst/>
          </a:prstGeom>
          <a:noFill/>
        </p:spPr>
        <p:txBody>
          <a:bodyPr wrap="square" rtlCol="0">
            <a:spAutoFit/>
          </a:bodyPr>
          <a:lstStyle/>
          <a:p>
            <a:pPr algn="ctr"/>
            <a:r>
              <a:rPr lang="en-US" sz="2000" dirty="0" smtClean="0">
                <a:latin typeface="+mn-lt"/>
              </a:rPr>
              <a:t>MOVES Research and Education Summit 2011</a:t>
            </a:r>
          </a:p>
          <a:p>
            <a:pPr algn="ctr"/>
            <a:r>
              <a:rPr lang="en-US" sz="1400" dirty="0" smtClean="0">
                <a:latin typeface="Arial Rounded MT Bold" pitchFamily="34" charset="0"/>
              </a:rPr>
              <a:t>Session 1</a:t>
            </a:r>
          </a:p>
          <a:p>
            <a:pPr algn="ctr"/>
            <a:r>
              <a:rPr lang="en-US" sz="1400" dirty="0" smtClean="0">
                <a:latin typeface="Arial Rounded MT Bold" pitchFamily="34" charset="0"/>
              </a:rPr>
              <a:t>12 July 2011</a:t>
            </a:r>
            <a:endParaRPr lang="en-US" sz="1400" dirty="0">
              <a:latin typeface="Arial Rounded MT Bold" pitchFamily="34" charset="0"/>
            </a:endParaRPr>
          </a:p>
        </p:txBody>
      </p:sp>
      <p:sp>
        <p:nvSpPr>
          <p:cNvPr id="9" name="TextBox 8"/>
          <p:cNvSpPr txBox="1"/>
          <p:nvPr/>
        </p:nvSpPr>
        <p:spPr>
          <a:xfrm>
            <a:off x="2353057" y="4295324"/>
            <a:ext cx="4108704" cy="584775"/>
          </a:xfrm>
          <a:prstGeom prst="rect">
            <a:avLst/>
          </a:prstGeom>
          <a:noFill/>
        </p:spPr>
        <p:txBody>
          <a:bodyPr wrap="square" rtlCol="0">
            <a:spAutoFit/>
          </a:bodyPr>
          <a:lstStyle/>
          <a:p>
            <a:pPr algn="ctr"/>
            <a:r>
              <a:rPr lang="en-US" sz="1600" dirty="0" smtClean="0"/>
              <a:t>Edward B. Rockower (MOVES) </a:t>
            </a:r>
          </a:p>
          <a:p>
            <a:pPr algn="ctr"/>
            <a:r>
              <a:rPr lang="en-US" sz="1600" dirty="0" smtClean="0"/>
              <a:t>Sean F. Everton (Defense Analysis Dept.)</a:t>
            </a:r>
            <a:endParaRPr lang="en-US" sz="1600" dirty="0"/>
          </a:p>
        </p:txBody>
      </p:sp>
      <p:sp>
        <p:nvSpPr>
          <p:cNvPr id="5" name="TextBox 3"/>
          <p:cNvSpPr txBox="1">
            <a:spLocks noChangeArrowheads="1"/>
          </p:cNvSpPr>
          <p:nvPr/>
        </p:nvSpPr>
        <p:spPr bwMode="auto">
          <a:xfrm>
            <a:off x="6113463" y="6118225"/>
            <a:ext cx="2900362" cy="646113"/>
          </a:xfrm>
          <a:prstGeom prst="rect">
            <a:avLst/>
          </a:prstGeom>
          <a:noFill/>
          <a:ln w="9525">
            <a:noFill/>
            <a:miter lim="800000"/>
            <a:headEnd/>
            <a:tailEnd/>
          </a:ln>
        </p:spPr>
        <p:txBody>
          <a:bodyPr>
            <a:prstTxWarp prst="textNoShape">
              <a:avLst/>
            </a:prstTxWarp>
            <a:spAutoFit/>
          </a:bodyPr>
          <a:lstStyle/>
          <a:p>
            <a:pPr algn="r"/>
            <a:r>
              <a:rPr lang="en-US" sz="1200" dirty="0" smtClean="0">
                <a:latin typeface="Calibri" charset="0"/>
                <a:ea typeface="ＭＳ Ｐゴシック" charset="-128"/>
                <a:cs typeface="ＭＳ Ｐゴシック" charset="-128"/>
              </a:rPr>
              <a:t>Ph: 831-402-4881</a:t>
            </a:r>
          </a:p>
          <a:p>
            <a:pPr algn="r"/>
            <a:r>
              <a:rPr lang="en-US" sz="1200" dirty="0" smtClean="0">
                <a:latin typeface="Calibri" charset="0"/>
                <a:ea typeface="ＭＳ Ｐゴシック" charset="-128"/>
                <a:cs typeface="ＭＳ Ｐゴシック" charset="-128"/>
              </a:rPr>
              <a:t>Email: ebrockow@nps.edu</a:t>
            </a:r>
            <a:r>
              <a:rPr lang="en-US" sz="1200" dirty="0">
                <a:latin typeface="Calibri" charset="0"/>
                <a:ea typeface="ＭＳ Ｐゴシック" charset="-128"/>
                <a:cs typeface="ＭＳ Ｐゴシック" charset="-128"/>
              </a:rPr>
              <a:t/>
            </a:r>
            <a:br>
              <a:rPr lang="en-US" sz="1200" dirty="0">
                <a:latin typeface="Calibri" charset="0"/>
                <a:ea typeface="ＭＳ Ｐゴシック" charset="-128"/>
                <a:cs typeface="ＭＳ Ｐゴシック" charset="-128"/>
              </a:rPr>
            </a:br>
            <a:r>
              <a:rPr lang="en-US" sz="1200" dirty="0">
                <a:latin typeface="Calibri" charset="0"/>
                <a:ea typeface="ＭＳ Ｐゴシック" charset="-128"/>
                <a:cs typeface="ＭＳ Ｐゴシック" charset="-128"/>
              </a:rPr>
              <a:t>http://</a:t>
            </a:r>
            <a:r>
              <a:rPr lang="en-US" sz="1200" dirty="0" smtClean="0">
                <a:latin typeface="Calibri" charset="0"/>
                <a:ea typeface="ＭＳ Ｐゴシック" charset="-128"/>
                <a:cs typeface="ＭＳ Ｐゴシック" charset="-128"/>
              </a:rPr>
              <a:t>movesinstitute.org</a:t>
            </a:r>
            <a:endParaRPr lang="en-US" sz="1200" dirty="0">
              <a:latin typeface="Calibri"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1" name="Text Box 45"/>
          <p:cNvSpPr txBox="1">
            <a:spLocks noChangeArrowheads="1"/>
          </p:cNvSpPr>
          <p:nvPr/>
        </p:nvSpPr>
        <p:spPr bwMode="auto">
          <a:xfrm>
            <a:off x="372394" y="292387"/>
            <a:ext cx="8162925" cy="584775"/>
          </a:xfrm>
          <a:prstGeom prst="rect">
            <a:avLst/>
          </a:prstGeom>
          <a:gradFill>
            <a:gsLst>
              <a:gs pos="0">
                <a:schemeClr val="accent6">
                  <a:tint val="50000"/>
                  <a:satMod val="300000"/>
                  <a:alpha val="0"/>
                </a:schemeClr>
              </a:gs>
              <a:gs pos="35000">
                <a:schemeClr val="accent6">
                  <a:tint val="37000"/>
                  <a:satMod val="300000"/>
                </a:schemeClr>
              </a:gs>
              <a:gs pos="100000">
                <a:schemeClr val="accent6">
                  <a:tint val="15000"/>
                  <a:satMod val="350000"/>
                </a:schemeClr>
              </a:gs>
            </a:gsLst>
          </a:gra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spcBef>
                <a:spcPct val="30000"/>
              </a:spcBef>
              <a:defRPr/>
            </a:pPr>
            <a:r>
              <a:rPr lang="en-US" sz="1600" dirty="0">
                <a:solidFill>
                  <a:srgbClr val="000000"/>
                </a:solidFill>
              </a:rPr>
              <a:t>Aggregate and add meaning and meta-data to information/news/reports, connect people to actionable information, connect people to people… foster teamwork and empowerment.</a:t>
            </a:r>
            <a:endParaRPr lang="en-US" sz="1600" dirty="0"/>
          </a:p>
        </p:txBody>
      </p:sp>
      <p:grpSp>
        <p:nvGrpSpPr>
          <p:cNvPr id="2" name="Group 10"/>
          <p:cNvGrpSpPr/>
          <p:nvPr/>
        </p:nvGrpSpPr>
        <p:grpSpPr>
          <a:xfrm>
            <a:off x="685800" y="969441"/>
            <a:ext cx="7756525" cy="782093"/>
            <a:chOff x="685800" y="969441"/>
            <a:chExt cx="7756525" cy="782093"/>
          </a:xfrm>
        </p:grpSpPr>
        <p:sp>
          <p:nvSpPr>
            <p:cNvPr id="3077" name="Oval 4"/>
            <p:cNvSpPr>
              <a:spLocks noChangeArrowheads="1"/>
            </p:cNvSpPr>
            <p:nvPr/>
          </p:nvSpPr>
          <p:spPr bwMode="auto">
            <a:xfrm>
              <a:off x="685800" y="969441"/>
              <a:ext cx="7756525" cy="782093"/>
            </a:xfrm>
            <a:prstGeom prst="ellipse">
              <a:avLst/>
            </a:prstGeom>
            <a:gradFill rotWithShape="0">
              <a:gsLst>
                <a:gs pos="0">
                  <a:srgbClr val="00279F"/>
                </a:gs>
                <a:gs pos="100000">
                  <a:srgbClr val="CCFFFF">
                    <a:alpha val="23996"/>
                  </a:srgbClr>
                </a:gs>
              </a:gsLst>
              <a:lin ang="5400000" scaled="1"/>
            </a:gradFill>
            <a:ln w="9525">
              <a:noFill/>
              <a:round/>
              <a:headEnd/>
              <a:tailEnd/>
            </a:ln>
          </p:spPr>
          <p:txBody>
            <a:bodyPr lIns="90000" tIns="46800" rIns="90000" bIns="46800" anchor="ctr">
              <a:spAutoFit/>
            </a:bodyPr>
            <a:lstStyle/>
            <a:p>
              <a:pPr eaLnBrk="1">
                <a:tabLst>
                  <a:tab pos="723900" algn="l"/>
                  <a:tab pos="1447800" algn="l"/>
                  <a:tab pos="2171700" algn="l"/>
                  <a:tab pos="2895600" algn="l"/>
                  <a:tab pos="3619500" algn="l"/>
                  <a:tab pos="4343400" algn="l"/>
                  <a:tab pos="5067300" algn="l"/>
                  <a:tab pos="5791200" algn="l"/>
                  <a:tab pos="6515100" algn="l"/>
                  <a:tab pos="7239000" algn="l"/>
                </a:tabLst>
              </a:pPr>
              <a:r>
                <a:rPr lang="en-US" sz="1500" dirty="0">
                  <a:solidFill>
                    <a:srgbClr val="000000"/>
                  </a:solidFill>
                  <a:latin typeface="Times New Roman" pitchFamily="16" charset="0"/>
                </a:rPr>
                <a:t>Repositories, Libraries, Databases, Blogs, BBS's, Discussions, </a:t>
              </a:r>
              <a:r>
                <a:rPr lang="en-US" sz="1500" dirty="0" smtClean="0">
                  <a:solidFill>
                    <a:srgbClr val="000000"/>
                  </a:solidFill>
                  <a:latin typeface="Times New Roman" pitchFamily="16" charset="0"/>
                </a:rPr>
                <a:t>News-feeds(RSS), </a:t>
              </a:r>
              <a:r>
                <a:rPr lang="en-US" sz="1500" dirty="0">
                  <a:solidFill>
                    <a:srgbClr val="000000"/>
                  </a:solidFill>
                  <a:latin typeface="Times New Roman" pitchFamily="16" charset="0"/>
                </a:rPr>
                <a:t>Websites, </a:t>
              </a:r>
              <a:r>
                <a:rPr lang="en-US" sz="1500" dirty="0" smtClean="0">
                  <a:solidFill>
                    <a:srgbClr val="000000"/>
                  </a:solidFill>
                  <a:latin typeface="Times New Roman" pitchFamily="16" charset="0"/>
                </a:rPr>
                <a:t>games,  chats, Reports</a:t>
              </a:r>
              <a:r>
                <a:rPr lang="en-US" sz="1500" dirty="0">
                  <a:solidFill>
                    <a:srgbClr val="000000"/>
                  </a:solidFill>
                  <a:latin typeface="Times New Roman" pitchFamily="16" charset="0"/>
                </a:rPr>
                <a:t>, articles, ...</a:t>
              </a:r>
            </a:p>
          </p:txBody>
        </p:sp>
        <p:sp>
          <p:nvSpPr>
            <p:cNvPr id="3120" name="Flowchart: Magnetic Disk 54"/>
            <p:cNvSpPr>
              <a:spLocks noChangeArrowheads="1"/>
            </p:cNvSpPr>
            <p:nvPr/>
          </p:nvSpPr>
          <p:spPr bwMode="auto">
            <a:xfrm>
              <a:off x="6705600" y="1371600"/>
              <a:ext cx="304800" cy="228600"/>
            </a:xfrm>
            <a:prstGeom prst="flowChartMagneticDisk">
              <a:avLst/>
            </a:prstGeom>
            <a:solidFill>
              <a:srgbClr val="00B8FF"/>
            </a:solidFill>
            <a:ln w="9525" algn="ctr">
              <a:solidFill>
                <a:schemeClr val="tx1"/>
              </a:solidFill>
              <a:round/>
              <a:headEnd/>
              <a:tailEnd/>
            </a:ln>
          </p:spPr>
          <p:txBody>
            <a:bodyPr/>
            <a:lstStyle/>
            <a:p>
              <a:endParaRPr lang="en-US"/>
            </a:p>
          </p:txBody>
        </p:sp>
        <p:sp>
          <p:nvSpPr>
            <p:cNvPr id="3121" name="Flowchart: Document 55"/>
            <p:cNvSpPr>
              <a:spLocks noChangeArrowheads="1"/>
            </p:cNvSpPr>
            <p:nvPr/>
          </p:nvSpPr>
          <p:spPr bwMode="auto">
            <a:xfrm>
              <a:off x="1219200" y="1295400"/>
              <a:ext cx="304800" cy="304800"/>
            </a:xfrm>
            <a:prstGeom prst="flowChartDocument">
              <a:avLst/>
            </a:prstGeom>
            <a:solidFill>
              <a:srgbClr val="00B8FF"/>
            </a:solidFill>
            <a:ln w="9525" algn="ctr">
              <a:solidFill>
                <a:schemeClr val="tx1"/>
              </a:solidFill>
              <a:round/>
              <a:headEnd/>
              <a:tailEnd/>
            </a:ln>
          </p:spPr>
          <p:txBody>
            <a:bodyPr/>
            <a:lstStyle/>
            <a:p>
              <a:endParaRPr lang="en-US"/>
            </a:p>
          </p:txBody>
        </p:sp>
        <p:sp>
          <p:nvSpPr>
            <p:cNvPr id="3126" name="Flowchart: Document 62"/>
            <p:cNvSpPr>
              <a:spLocks noChangeArrowheads="1"/>
            </p:cNvSpPr>
            <p:nvPr/>
          </p:nvSpPr>
          <p:spPr bwMode="auto">
            <a:xfrm>
              <a:off x="6248400" y="1371600"/>
              <a:ext cx="304800" cy="228600"/>
            </a:xfrm>
            <a:prstGeom prst="flowChartDocument">
              <a:avLst/>
            </a:prstGeom>
            <a:solidFill>
              <a:srgbClr val="00B8FF"/>
            </a:solidFill>
            <a:ln w="9525" algn="ctr">
              <a:solidFill>
                <a:schemeClr val="tx1"/>
              </a:solidFill>
              <a:round/>
              <a:headEnd/>
              <a:tailEnd/>
            </a:ln>
          </p:spPr>
          <p:txBody>
            <a:bodyPr/>
            <a:lstStyle/>
            <a:p>
              <a:endParaRPr lang="en-US"/>
            </a:p>
          </p:txBody>
        </p:sp>
        <p:pic>
          <p:nvPicPr>
            <p:cNvPr id="3127" name="Picture 50" descr="C:\Users\rockower\AppData\Local\Microsoft\Windows\Temporary Internet Files\Content.IE5\PDDZW9E6\MCj04260620000[1].wmf"/>
            <p:cNvPicPr>
              <a:picLocks noChangeAspect="1" noChangeArrowheads="1"/>
            </p:cNvPicPr>
            <p:nvPr/>
          </p:nvPicPr>
          <p:blipFill>
            <a:blip r:embed="rId3" cstate="print"/>
            <a:srcRect/>
            <a:stretch>
              <a:fillRect/>
            </a:stretch>
          </p:blipFill>
          <p:spPr bwMode="auto">
            <a:xfrm>
              <a:off x="7467600" y="1143000"/>
              <a:ext cx="471488" cy="454025"/>
            </a:xfrm>
            <a:prstGeom prst="rect">
              <a:avLst/>
            </a:prstGeom>
            <a:noFill/>
            <a:ln w="9525">
              <a:noFill/>
              <a:miter lim="800000"/>
              <a:headEnd/>
              <a:tailEnd/>
            </a:ln>
          </p:spPr>
        </p:pic>
      </p:grpSp>
      <p:pic>
        <p:nvPicPr>
          <p:cNvPr id="75"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3400" y="5486400"/>
            <a:ext cx="7780337" cy="1089025"/>
          </a:xfrm>
          <a:prstGeom prst="rect">
            <a:avLst/>
          </a:prstGeom>
          <a:noFill/>
          <a:ln w="9525">
            <a:noFill/>
            <a:miter lim="800000"/>
            <a:headEnd/>
            <a:tailEnd/>
          </a:ln>
          <a:effectLst/>
        </p:spPr>
      </p:pic>
      <p:pic>
        <p:nvPicPr>
          <p:cNvPr id="76" name="Picture 2"/>
          <p:cNvPicPr>
            <a:picLocks noChangeAspect="1" noChangeArrowheads="1"/>
          </p:cNvPicPr>
          <p:nvPr/>
        </p:nvPicPr>
        <p:blipFill>
          <a:blip r:embed="rId5">
            <a:clrChange>
              <a:clrFrom>
                <a:srgbClr val="FFFFFF"/>
              </a:clrFrom>
              <a:clrTo>
                <a:srgbClr val="FFFFFF">
                  <a:alpha val="0"/>
                </a:srgbClr>
              </a:clrTo>
            </a:clrChange>
          </a:blip>
          <a:stretch>
            <a:fillRect/>
          </a:stretch>
        </p:blipFill>
        <p:spPr bwMode="auto">
          <a:xfrm>
            <a:off x="243693" y="1524000"/>
            <a:ext cx="8199414" cy="3436937"/>
          </a:xfrm>
          <a:prstGeom prst="rect">
            <a:avLst/>
          </a:prstGeom>
          <a:noFill/>
          <a:ln w="9525">
            <a:noFill/>
            <a:miter lim="800000"/>
            <a:headEnd/>
            <a:tailEnd/>
          </a:ln>
          <a:effectLst/>
        </p:spPr>
      </p:pic>
      <p:grpSp>
        <p:nvGrpSpPr>
          <p:cNvPr id="3" name="Group 12"/>
          <p:cNvGrpSpPr/>
          <p:nvPr/>
        </p:nvGrpSpPr>
        <p:grpSpPr>
          <a:xfrm>
            <a:off x="457200" y="3368675"/>
            <a:ext cx="7772400" cy="2346325"/>
            <a:chOff x="457200" y="3368675"/>
            <a:chExt cx="7772400" cy="2346325"/>
          </a:xfrm>
        </p:grpSpPr>
        <p:pic>
          <p:nvPicPr>
            <p:cNvPr id="74"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7200" y="3368675"/>
              <a:ext cx="7772400" cy="2346325"/>
            </a:xfrm>
            <a:prstGeom prst="rect">
              <a:avLst/>
            </a:prstGeom>
            <a:noFill/>
            <a:ln w="9525">
              <a:noFill/>
              <a:miter lim="800000"/>
              <a:headEnd/>
              <a:tailEnd/>
            </a:ln>
            <a:effectLst/>
          </p:spPr>
        </p:pic>
        <p:pic>
          <p:nvPicPr>
            <p:cNvPr id="3074" name="Picture 2" descr="C:\Users\rockower\Pictures\ist2_5908933-continent-separated-world-map-with-globes-set.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90133" y="4793296"/>
              <a:ext cx="1305847" cy="507573"/>
            </a:xfrm>
            <a:prstGeom prst="rect">
              <a:avLst/>
            </a:prstGeom>
            <a:noFill/>
          </p:spPr>
        </p:pic>
      </p:grpSp>
      <p:sp>
        <p:nvSpPr>
          <p:cNvPr id="14" name="Slide Number Placeholder 7"/>
          <p:cNvSpPr>
            <a:spLocks noGrp="1"/>
          </p:cNvSpPr>
          <p:nvPr>
            <p:ph type="sldNum" sz="quarter" idx="10"/>
          </p:nvPr>
        </p:nvSpPr>
        <p:spPr bwMode="auto">
          <a:xfrm>
            <a:off x="6553200" y="6356350"/>
            <a:ext cx="2133600" cy="365125"/>
          </a:xfrm>
          <a:noFill/>
          <a:ln>
            <a:miter lim="800000"/>
            <a:headEnd/>
            <a:tailEnd/>
          </a:ln>
        </p:spPr>
        <p:txBody>
          <a:bodyPr/>
          <a:lstStyle/>
          <a:p>
            <a:pPr algn="r"/>
            <a:fld id="{99309A62-24C3-3141-9874-2BBE3C261D5E}" type="slidenum">
              <a:rPr lang="en-US" smtClean="0">
                <a:latin typeface="Calibri" charset="0"/>
              </a:rPr>
              <a:pPr algn="r"/>
              <a:t>10</a:t>
            </a:fld>
            <a:endParaRPr lang="en-US" smtClean="0">
              <a:latin typeface="Calibri"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dissolv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dissolve">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41"/>
                                        </p:tgtEl>
                                        <p:attrNameLst>
                                          <p:attrName>style.visibility</p:attrName>
                                        </p:attrNameLst>
                                      </p:cBhvr>
                                      <p:to>
                                        <p:strVal val="visible"/>
                                      </p:to>
                                    </p:set>
                                    <p:animEffect transition="in" filter="dissolve">
                                      <p:cBhvr>
                                        <p:cTn id="22" dur="500"/>
                                        <p:tgtEl>
                                          <p:spTgt spid="4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Two-Mode Affiliation Networks</a:t>
            </a:r>
            <a:endParaRPr lang="en-US" dirty="0"/>
          </a:p>
        </p:txBody>
      </p:sp>
      <p:sp>
        <p:nvSpPr>
          <p:cNvPr id="3" name="Date Placeholder 2"/>
          <p:cNvSpPr>
            <a:spLocks noGrp="1"/>
          </p:cNvSpPr>
          <p:nvPr>
            <p:ph type="dt" sz="half" idx="10"/>
          </p:nvPr>
        </p:nvSpPr>
        <p:spPr/>
        <p:txBody>
          <a:bodyPr/>
          <a:lstStyle/>
          <a:p>
            <a:fld id="{31AB8CC8-C15A-4B9F-88B8-C843A23002AB}" type="datetime1">
              <a:rPr lang="en-US" smtClean="0"/>
              <a:pPr/>
              <a:t>7/25/2011</a:t>
            </a:fld>
            <a:endParaRPr lang="en-US" dirty="0"/>
          </a:p>
        </p:txBody>
      </p:sp>
      <p:sp>
        <p:nvSpPr>
          <p:cNvPr id="4" name="Slide Number Placeholder 3"/>
          <p:cNvSpPr>
            <a:spLocks noGrp="1"/>
          </p:cNvSpPr>
          <p:nvPr>
            <p:ph type="sldNum" sz="quarter" idx="12"/>
          </p:nvPr>
        </p:nvSpPr>
        <p:spPr/>
        <p:txBody>
          <a:bodyPr/>
          <a:lstStyle/>
          <a:p>
            <a:fld id="{2338D752-A9F1-4A58-B347-8AAEBB988D01}" type="slidenum">
              <a:rPr lang="en-US" smtClean="0"/>
              <a:pPr/>
              <a:t>11</a:t>
            </a:fld>
            <a:endParaRPr lang="en-US" dirty="0"/>
          </a:p>
        </p:txBody>
      </p:sp>
      <p:sp>
        <p:nvSpPr>
          <p:cNvPr id="5" name="TextBox 4"/>
          <p:cNvSpPr txBox="1"/>
          <p:nvPr/>
        </p:nvSpPr>
        <p:spPr>
          <a:xfrm>
            <a:off x="457200" y="1252907"/>
            <a:ext cx="8083296" cy="4401205"/>
          </a:xfrm>
          <a:prstGeom prst="rect">
            <a:avLst/>
          </a:prstGeom>
          <a:noFill/>
        </p:spPr>
        <p:txBody>
          <a:bodyPr wrap="square" rtlCol="0">
            <a:spAutoFit/>
          </a:bodyPr>
          <a:lstStyle/>
          <a:p>
            <a:r>
              <a:rPr lang="en-US" sz="2000" dirty="0" smtClean="0"/>
              <a:t> Users may interact:</a:t>
            </a:r>
          </a:p>
          <a:p>
            <a:endParaRPr lang="en-US" sz="2000" dirty="0" smtClean="0"/>
          </a:p>
          <a:p>
            <a:pPr>
              <a:buFont typeface="Arial" pitchFamily="34" charset="0"/>
              <a:buChar char="•"/>
            </a:pPr>
            <a:r>
              <a:rPr lang="en-US" sz="2000" dirty="0" smtClean="0"/>
              <a:t> Directly</a:t>
            </a:r>
          </a:p>
          <a:p>
            <a:pPr lvl="1"/>
            <a:r>
              <a:rPr lang="en-US" sz="2000" dirty="0" smtClean="0"/>
              <a:t>-- contact via private messaging, comment on a blog or article authored by 2</a:t>
            </a:r>
            <a:r>
              <a:rPr lang="en-US" sz="2000" baseline="30000" dirty="0" smtClean="0"/>
              <a:t>nd</a:t>
            </a:r>
            <a:r>
              <a:rPr lang="en-US" sz="2000" dirty="0" smtClean="0"/>
              <a:t> person. “Single-mode”, i.e. person </a:t>
            </a:r>
            <a:r>
              <a:rPr lang="en-US" sz="2000" dirty="0" smtClean="0">
                <a:sym typeface="Wingdings" pitchFamily="2" charset="2"/>
              </a:rPr>
              <a:t> person </a:t>
            </a:r>
            <a:endParaRPr lang="en-US" sz="2000" dirty="0" smtClean="0"/>
          </a:p>
          <a:p>
            <a:pPr lvl="1"/>
            <a:r>
              <a:rPr lang="en-US" sz="2000" dirty="0" smtClean="0"/>
              <a:t>-- connection in Social Network is stronger, more immediate</a:t>
            </a:r>
          </a:p>
          <a:p>
            <a:pPr>
              <a:buFont typeface="Arial" pitchFamily="34" charset="0"/>
              <a:buChar char="•"/>
            </a:pPr>
            <a:r>
              <a:rPr lang="en-US" sz="2000" dirty="0" smtClean="0"/>
              <a:t> Indirectly</a:t>
            </a:r>
          </a:p>
          <a:p>
            <a:pPr lvl="1"/>
            <a:r>
              <a:rPr lang="en-US" sz="2000" dirty="0" smtClean="0"/>
              <a:t>-- comment on the same article, a 3</a:t>
            </a:r>
            <a:r>
              <a:rPr lang="en-US" sz="2000" baseline="30000" dirty="0" smtClean="0"/>
              <a:t>rd</a:t>
            </a:r>
            <a:r>
              <a:rPr lang="en-US" sz="2000" dirty="0" smtClean="0"/>
              <a:t> person’s blog, read same RSS feed story, contribute to same wiki article, …</a:t>
            </a:r>
          </a:p>
          <a:p>
            <a:pPr lvl="1"/>
            <a:r>
              <a:rPr lang="en-US" sz="2000" dirty="0" smtClean="0"/>
              <a:t>-- infer a connection, raw data is “affiliation”, person</a:t>
            </a:r>
            <a:r>
              <a:rPr lang="en-US" sz="2000" dirty="0" smtClean="0">
                <a:sym typeface="Wingdings" pitchFamily="2" charset="2"/>
              </a:rPr>
              <a:t></a:t>
            </a:r>
            <a:r>
              <a:rPr lang="en-US" sz="2000" dirty="0" smtClean="0"/>
              <a:t>blog , person </a:t>
            </a:r>
            <a:r>
              <a:rPr lang="en-US" sz="2000" dirty="0" smtClean="0">
                <a:sym typeface="Wingdings" pitchFamily="2" charset="2"/>
              </a:rPr>
              <a:t> forum, …</a:t>
            </a:r>
            <a:endParaRPr lang="en-US" sz="2000" dirty="0" smtClean="0"/>
          </a:p>
          <a:p>
            <a:pPr lvl="1"/>
            <a:r>
              <a:rPr lang="en-US" sz="2000" dirty="0" smtClean="0"/>
              <a:t>-- Analysis yields person </a:t>
            </a:r>
            <a:r>
              <a:rPr lang="en-US" sz="2000" dirty="0" smtClean="0">
                <a:sym typeface="Wingdings" pitchFamily="2" charset="2"/>
              </a:rPr>
              <a:t> person &amp; affiliation-</a:t>
            </a:r>
            <a:r>
              <a:rPr lang="en-US" sz="2000" dirty="0" err="1" smtClean="0">
                <a:sym typeface="Wingdings" pitchFamily="2" charset="2"/>
              </a:rPr>
              <a:t>i</a:t>
            </a:r>
            <a:r>
              <a:rPr lang="en-US" sz="2000" dirty="0" smtClean="0">
                <a:sym typeface="Wingdings" pitchFamily="2" charset="2"/>
              </a:rPr>
              <a:t>  affiliation-j</a:t>
            </a:r>
          </a:p>
          <a:p>
            <a:pPr lvl="1"/>
            <a:r>
              <a:rPr lang="en-US" sz="2000" dirty="0" smtClean="0">
                <a:sym typeface="Wingdings" pitchFamily="2" charset="2"/>
              </a:rPr>
              <a:t>-- Relationships  identified among information types, sources, articles, books*, …</a:t>
            </a:r>
            <a:endParaRPr lang="en-US" sz="2000" dirty="0"/>
          </a:p>
        </p:txBody>
      </p:sp>
      <p:sp>
        <p:nvSpPr>
          <p:cNvPr id="6" name="TextBox 5"/>
          <p:cNvSpPr txBox="1"/>
          <p:nvPr/>
        </p:nvSpPr>
        <p:spPr>
          <a:xfrm>
            <a:off x="1798320" y="5802352"/>
            <a:ext cx="4754880" cy="369332"/>
          </a:xfrm>
          <a:prstGeom prst="rect">
            <a:avLst/>
          </a:prstGeom>
          <a:noFill/>
        </p:spPr>
        <p:txBody>
          <a:bodyPr wrap="square" rtlCol="0">
            <a:spAutoFit/>
          </a:bodyPr>
          <a:lstStyle/>
          <a:p>
            <a:r>
              <a:rPr lang="en-US" dirty="0" smtClean="0"/>
              <a:t>* e.g. Amazon book recommendations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1682"/>
          </a:xfrm>
        </p:spPr>
        <p:txBody>
          <a:bodyPr/>
          <a:lstStyle/>
          <a:p>
            <a:r>
              <a:rPr lang="en-US" u="sng" dirty="0" smtClean="0"/>
              <a:t>Two-Mode</a:t>
            </a:r>
            <a:r>
              <a:rPr lang="en-US" dirty="0" smtClean="0"/>
              <a:t> </a:t>
            </a:r>
            <a:r>
              <a:rPr lang="en-US" dirty="0" smtClean="0">
                <a:sym typeface="Wingdings" pitchFamily="2" charset="2"/>
              </a:rPr>
              <a:t> </a:t>
            </a:r>
            <a:r>
              <a:rPr lang="en-US" u="sng" dirty="0" smtClean="0">
                <a:sym typeface="Wingdings" pitchFamily="2" charset="2"/>
              </a:rPr>
              <a:t>One-Mode</a:t>
            </a:r>
            <a:endParaRPr lang="en-US" u="sng" dirty="0"/>
          </a:p>
        </p:txBody>
      </p:sp>
      <p:sp>
        <p:nvSpPr>
          <p:cNvPr id="3" name="Date Placeholder 2"/>
          <p:cNvSpPr>
            <a:spLocks noGrp="1"/>
          </p:cNvSpPr>
          <p:nvPr>
            <p:ph type="dt" sz="half" idx="10"/>
          </p:nvPr>
        </p:nvSpPr>
        <p:spPr/>
        <p:txBody>
          <a:bodyPr/>
          <a:lstStyle/>
          <a:p>
            <a:fld id="{31AB8CC8-C15A-4B9F-88B8-C843A23002AB}" type="datetime1">
              <a:rPr lang="en-US" smtClean="0"/>
              <a:pPr/>
              <a:t>7/25/2011</a:t>
            </a:fld>
            <a:endParaRPr lang="en-US" dirty="0"/>
          </a:p>
        </p:txBody>
      </p:sp>
      <p:sp>
        <p:nvSpPr>
          <p:cNvPr id="4" name="Slide Number Placeholder 3"/>
          <p:cNvSpPr>
            <a:spLocks noGrp="1"/>
          </p:cNvSpPr>
          <p:nvPr>
            <p:ph type="sldNum" sz="quarter" idx="12"/>
          </p:nvPr>
        </p:nvSpPr>
        <p:spPr/>
        <p:txBody>
          <a:bodyPr/>
          <a:lstStyle/>
          <a:p>
            <a:fld id="{2338D752-A9F1-4A58-B347-8AAEBB988D01}" type="slidenum">
              <a:rPr lang="en-US" smtClean="0"/>
              <a:pPr/>
              <a:t>12</a:t>
            </a:fld>
            <a:endParaRPr lang="en-US" dirty="0"/>
          </a:p>
        </p:txBody>
      </p:sp>
      <p:pic>
        <p:nvPicPr>
          <p:cNvPr id="5" name="Picture 4" descr="AffiliationData-Raw.jpg"/>
          <p:cNvPicPr>
            <a:picLocks noChangeAspect="1"/>
          </p:cNvPicPr>
          <p:nvPr/>
        </p:nvPicPr>
        <p:blipFill>
          <a:blip r:embed="rId3"/>
          <a:srcRect r="23018" b="63145"/>
          <a:stretch>
            <a:fillRect/>
          </a:stretch>
        </p:blipFill>
        <p:spPr>
          <a:xfrm>
            <a:off x="457200" y="1090131"/>
            <a:ext cx="8029226" cy="2067597"/>
          </a:xfrm>
          <a:prstGeom prst="rect">
            <a:avLst/>
          </a:prstGeom>
          <a:ln>
            <a:solidFill>
              <a:schemeClr val="accent1"/>
            </a:solidFill>
          </a:ln>
        </p:spPr>
      </p:pic>
      <p:pic>
        <p:nvPicPr>
          <p:cNvPr id="6" name="Picture 5" descr="Affiliation-AffiliationData.jpg"/>
          <p:cNvPicPr>
            <a:picLocks noChangeAspect="1"/>
          </p:cNvPicPr>
          <p:nvPr/>
        </p:nvPicPr>
        <p:blipFill>
          <a:blip r:embed="rId4"/>
          <a:srcRect r="13649" b="44994"/>
          <a:stretch>
            <a:fillRect/>
          </a:stretch>
        </p:blipFill>
        <p:spPr>
          <a:xfrm>
            <a:off x="664464" y="3328416"/>
            <a:ext cx="7821962" cy="3027934"/>
          </a:xfrm>
          <a:prstGeom prst="rect">
            <a:avLst/>
          </a:prstGeom>
          <a:ln>
            <a:solidFill>
              <a:schemeClr val="accent1"/>
            </a:solidFill>
          </a:ln>
        </p:spPr>
      </p:pic>
      <p:sp>
        <p:nvSpPr>
          <p:cNvPr id="7" name="TextBox 6"/>
          <p:cNvSpPr txBox="1"/>
          <p:nvPr/>
        </p:nvSpPr>
        <p:spPr>
          <a:xfrm>
            <a:off x="2438400" y="4328160"/>
            <a:ext cx="4767072" cy="646331"/>
          </a:xfrm>
          <a:prstGeom prst="rect">
            <a:avLst/>
          </a:prstGeom>
          <a:solidFill>
            <a:schemeClr val="bg1">
              <a:lumMod val="75000"/>
            </a:schemeClr>
          </a:solidFill>
        </p:spPr>
        <p:txBody>
          <a:bodyPr wrap="square" rtlCol="0">
            <a:spAutoFit/>
          </a:bodyPr>
          <a:lstStyle/>
          <a:p>
            <a:pPr>
              <a:buFont typeface="Arial" pitchFamily="34" charset="0"/>
              <a:buChar char="•"/>
            </a:pPr>
            <a:r>
              <a:rPr lang="en-US" dirty="0" smtClean="0"/>
              <a:t> Visualize connections among site  ‘content’</a:t>
            </a:r>
          </a:p>
          <a:p>
            <a:pPr>
              <a:buFont typeface="Arial" pitchFamily="34" charset="0"/>
              <a:buChar char="•"/>
            </a:pPr>
            <a:r>
              <a:rPr lang="en-US" dirty="0" smtClean="0"/>
              <a:t> Visualize inferred connections among users</a:t>
            </a:r>
            <a:endParaRPr lang="en-US" dirty="0"/>
          </a:p>
        </p:txBody>
      </p:sp>
      <p:sp>
        <p:nvSpPr>
          <p:cNvPr id="8" name="TextBox 7"/>
          <p:cNvSpPr txBox="1"/>
          <p:nvPr/>
        </p:nvSpPr>
        <p:spPr>
          <a:xfrm>
            <a:off x="1481328" y="2121408"/>
            <a:ext cx="5724144" cy="369332"/>
          </a:xfrm>
          <a:prstGeom prst="rect">
            <a:avLst/>
          </a:prstGeom>
          <a:solidFill>
            <a:schemeClr val="bg1">
              <a:lumMod val="75000"/>
            </a:schemeClr>
          </a:solidFill>
        </p:spPr>
        <p:txBody>
          <a:bodyPr wrap="square" rtlCol="0">
            <a:spAutoFit/>
          </a:bodyPr>
          <a:lstStyle/>
          <a:p>
            <a:pPr>
              <a:buFont typeface="Arial" pitchFamily="34" charset="0"/>
              <a:buChar char="•"/>
            </a:pPr>
            <a:r>
              <a:rPr lang="en-US" dirty="0" smtClean="0"/>
              <a:t> “Affiliation”, person </a:t>
            </a:r>
            <a:r>
              <a:rPr lang="en-US" dirty="0" smtClean="0">
                <a:sym typeface="Wingdings" pitchFamily="2" charset="2"/>
              </a:rPr>
              <a:t> </a:t>
            </a:r>
            <a:r>
              <a:rPr lang="en-US" dirty="0" smtClean="0"/>
              <a:t>blog , person </a:t>
            </a:r>
            <a:r>
              <a:rPr lang="en-US" dirty="0" smtClean="0">
                <a:sym typeface="Wingdings" pitchFamily="2" charset="2"/>
              </a:rPr>
              <a:t> f</a:t>
            </a:r>
            <a:r>
              <a:rPr lang="en-US" dirty="0" smtClean="0"/>
              <a:t>orum, …</a:t>
            </a:r>
            <a:endParaRPr lang="en-US" dirty="0"/>
          </a:p>
        </p:txBody>
      </p:sp>
      <p:cxnSp>
        <p:nvCxnSpPr>
          <p:cNvPr id="10" name="Straight Arrow Connector 9"/>
          <p:cNvCxnSpPr/>
          <p:nvPr/>
        </p:nvCxnSpPr>
        <p:spPr>
          <a:xfrm rot="10800000" flipV="1">
            <a:off x="2438400" y="877824"/>
            <a:ext cx="1572768" cy="12435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Elbow Connector 12"/>
          <p:cNvCxnSpPr/>
          <p:nvPr/>
        </p:nvCxnSpPr>
        <p:spPr>
          <a:xfrm rot="5400000">
            <a:off x="5425440" y="2389632"/>
            <a:ext cx="3450336" cy="42672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816"/>
            <a:ext cx="8229600" cy="973183"/>
          </a:xfrm>
        </p:spPr>
        <p:txBody>
          <a:bodyPr/>
          <a:lstStyle/>
          <a:p>
            <a:r>
              <a:rPr lang="en-US" dirty="0" smtClean="0"/>
              <a:t>What is Optimal Connectivity?</a:t>
            </a:r>
            <a:endParaRPr lang="en-US" dirty="0"/>
          </a:p>
        </p:txBody>
      </p:sp>
      <p:sp>
        <p:nvSpPr>
          <p:cNvPr id="3" name="Content Placeholder 2"/>
          <p:cNvSpPr>
            <a:spLocks noGrp="1"/>
          </p:cNvSpPr>
          <p:nvPr>
            <p:ph idx="1"/>
          </p:nvPr>
        </p:nvSpPr>
        <p:spPr>
          <a:xfrm>
            <a:off x="457200" y="1142999"/>
            <a:ext cx="8229600" cy="4525963"/>
          </a:xfrm>
        </p:spPr>
        <p:txBody>
          <a:bodyPr/>
          <a:lstStyle/>
          <a:p>
            <a:r>
              <a:rPr lang="en-US" dirty="0" smtClean="0"/>
              <a:t>To organize to fight a common enemy?</a:t>
            </a:r>
          </a:p>
          <a:p>
            <a:r>
              <a:rPr lang="en-US" dirty="0" smtClean="0"/>
              <a:t>Can a network be too connected</a:t>
            </a:r>
          </a:p>
          <a:p>
            <a:pPr lvl="1"/>
            <a:r>
              <a:rPr lang="en-US" sz="2400" dirty="0" smtClean="0"/>
              <a:t>Or too disjoint?</a:t>
            </a:r>
          </a:p>
          <a:p>
            <a:r>
              <a:rPr lang="en-US" dirty="0" smtClean="0"/>
              <a:t>Is there an </a:t>
            </a:r>
            <a:r>
              <a:rPr lang="en-US" i="1" dirty="0" smtClean="0"/>
              <a:t>optimal</a:t>
            </a:r>
            <a:r>
              <a:rPr lang="en-US" dirty="0" smtClean="0"/>
              <a:t> network connectivity (i.e. not just max or min)?</a:t>
            </a:r>
          </a:p>
          <a:p>
            <a:r>
              <a:rPr lang="en-US" dirty="0" smtClean="0"/>
              <a:t>To share information (be ‘searchable’)</a:t>
            </a:r>
          </a:p>
          <a:p>
            <a:r>
              <a:rPr lang="en-US" dirty="0" smtClean="0"/>
              <a:t>To promote useful emergent behavior</a:t>
            </a:r>
          </a:p>
          <a:p>
            <a:endParaRPr lang="en-US" dirty="0"/>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a:p>
        </p:txBody>
      </p:sp>
      <p:sp>
        <p:nvSpPr>
          <p:cNvPr id="5" name="Slide Number Placeholder 4"/>
          <p:cNvSpPr>
            <a:spLocks noGrp="1"/>
          </p:cNvSpPr>
          <p:nvPr>
            <p:ph type="sldNum" sz="quarter" idx="12"/>
          </p:nvPr>
        </p:nvSpPr>
        <p:spPr/>
        <p:txBody>
          <a:bodyPr/>
          <a:lstStyle/>
          <a:p>
            <a:fld id="{A6505BAA-F188-4920-AFA6-405859A38DF5}" type="slidenum">
              <a:rPr lang="en-US" smtClean="0"/>
              <a:pPr/>
              <a:t>13</a:t>
            </a:fld>
            <a:endParaRPr lang="en-US"/>
          </a:p>
        </p:txBody>
      </p:sp>
      <p:pic>
        <p:nvPicPr>
          <p:cNvPr id="1027"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638800" y="4820077"/>
            <a:ext cx="2638698" cy="20379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Can a “Community” be too disjoint?</a:t>
            </a:r>
            <a:endParaRPr lang="en-US" sz="4000" dirty="0"/>
          </a:p>
        </p:txBody>
      </p:sp>
      <p:pic>
        <p:nvPicPr>
          <p:cNvPr id="6" name="Content Placeholder 5" descr="disointClusters-HiRes.jpg"/>
          <p:cNvPicPr>
            <a:picLocks noGrp="1" noChangeAspect="1"/>
          </p:cNvPicPr>
          <p:nvPr>
            <p:ph idx="1"/>
          </p:nvPr>
        </p:nvPicPr>
        <p:blipFill>
          <a:blip r:embed="rId3"/>
          <a:stretch>
            <a:fillRect/>
          </a:stretch>
        </p:blipFill>
        <p:spPr>
          <a:xfrm>
            <a:off x="6228522" y="4664844"/>
            <a:ext cx="2458278" cy="2056630"/>
          </a:xfrm>
        </p:spPr>
      </p:pic>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14</a:t>
            </a:fld>
            <a:endParaRPr lang="en-US"/>
          </a:p>
        </p:txBody>
      </p:sp>
      <p:sp>
        <p:nvSpPr>
          <p:cNvPr id="7" name="TextBox 6"/>
          <p:cNvSpPr txBox="1"/>
          <p:nvPr/>
        </p:nvSpPr>
        <p:spPr>
          <a:xfrm>
            <a:off x="258417" y="1408935"/>
            <a:ext cx="6596743" cy="3785652"/>
          </a:xfrm>
          <a:prstGeom prst="rect">
            <a:avLst/>
          </a:prstGeom>
          <a:noFill/>
        </p:spPr>
        <p:txBody>
          <a:bodyPr wrap="square" rtlCol="0">
            <a:spAutoFit/>
          </a:bodyPr>
          <a:lstStyle/>
          <a:p>
            <a:pPr>
              <a:buFont typeface="Arial" pitchFamily="34" charset="0"/>
              <a:buChar char="•"/>
            </a:pPr>
            <a:r>
              <a:rPr lang="en-US" sz="2000" dirty="0" smtClean="0"/>
              <a:t> Can a group of people be too disjoint and cliquish</a:t>
            </a:r>
          </a:p>
          <a:p>
            <a:pPr lvl="1"/>
            <a:r>
              <a:rPr lang="en-US" sz="2000" dirty="0" smtClean="0"/>
              <a:t>-- to heed important warnings</a:t>
            </a:r>
          </a:p>
          <a:p>
            <a:pPr lvl="1"/>
            <a:r>
              <a:rPr lang="en-US" sz="2000" dirty="0" smtClean="0"/>
              <a:t>-- to enable responsive and effective emergent behavior</a:t>
            </a:r>
          </a:p>
          <a:p>
            <a:pPr lvl="1"/>
            <a:r>
              <a:rPr lang="en-US" sz="2000" dirty="0" smtClean="0"/>
              <a:t>-- to self-organize against a common enemy</a:t>
            </a:r>
          </a:p>
          <a:p>
            <a:pPr lvl="1">
              <a:buFont typeface="Arial" pitchFamily="34" charset="0"/>
              <a:buChar char="•"/>
            </a:pPr>
            <a:endParaRPr lang="en-US" sz="2000" dirty="0" smtClean="0"/>
          </a:p>
          <a:p>
            <a:pPr>
              <a:buFont typeface="Arial" pitchFamily="34" charset="0"/>
              <a:buChar char="•"/>
            </a:pPr>
            <a:r>
              <a:rPr lang="en-US" sz="2000" dirty="0" smtClean="0"/>
              <a:t> An influential 1973 study* shows exactly that:</a:t>
            </a:r>
          </a:p>
          <a:p>
            <a:pPr lvl="1"/>
            <a:r>
              <a:rPr lang="en-US" sz="2000" dirty="0" smtClean="0"/>
              <a:t>-- Boston’s West End Community** was too cliquish, forming highly disjoint sub-networks</a:t>
            </a:r>
          </a:p>
          <a:p>
            <a:pPr lvl="1"/>
            <a:r>
              <a:rPr lang="en-US" sz="2000" dirty="0" smtClean="0"/>
              <a:t>-- Failed to organize against Boston’s “urban renewal”</a:t>
            </a:r>
          </a:p>
          <a:p>
            <a:pPr lvl="1"/>
            <a:r>
              <a:rPr lang="en-US" sz="2000" dirty="0" smtClean="0"/>
              <a:t> </a:t>
            </a:r>
            <a:r>
              <a:rPr lang="en-US" sz="2000" dirty="0" smtClean="0">
                <a:sym typeface="Wingdings" pitchFamily="2" charset="2"/>
              </a:rPr>
              <a:t> was eventually destroyed</a:t>
            </a:r>
            <a:endParaRPr lang="en-US" sz="2000" dirty="0"/>
          </a:p>
        </p:txBody>
      </p:sp>
      <p:sp>
        <p:nvSpPr>
          <p:cNvPr id="8" name="TextBox 7"/>
          <p:cNvSpPr txBox="1"/>
          <p:nvPr/>
        </p:nvSpPr>
        <p:spPr>
          <a:xfrm>
            <a:off x="457200" y="5402243"/>
            <a:ext cx="5214731" cy="954107"/>
          </a:xfrm>
          <a:prstGeom prst="rect">
            <a:avLst/>
          </a:prstGeom>
          <a:noFill/>
        </p:spPr>
        <p:txBody>
          <a:bodyPr wrap="square" rtlCol="0">
            <a:spAutoFit/>
          </a:bodyPr>
          <a:lstStyle/>
          <a:p>
            <a:r>
              <a:rPr lang="en-US" sz="1400" dirty="0" smtClean="0"/>
              <a:t>* Mark Granovetter,  1973  American Journal of Sociology</a:t>
            </a:r>
          </a:p>
          <a:p>
            <a:endParaRPr lang="en-US" sz="1400" dirty="0" smtClean="0"/>
          </a:p>
          <a:p>
            <a:r>
              <a:rPr lang="en-US" sz="1400" dirty="0" smtClean="0"/>
              <a:t>** “… widely known because a late 1950s urban renewal project razed”  neighborhoods to redevelop the area.”     -- Wikipedia</a:t>
            </a:r>
            <a:endParaRPr lang="en-US" sz="1400" dirty="0"/>
          </a:p>
        </p:txBody>
      </p:sp>
      <p:pic>
        <p:nvPicPr>
          <p:cNvPr id="9" name="Picture 2"/>
          <p:cNvPicPr>
            <a:picLocks noChangeAspect="1" noChangeArrowheads="1"/>
          </p:cNvPicPr>
          <p:nvPr/>
        </p:nvPicPr>
        <p:blipFill>
          <a:blip r:embed="rId4"/>
          <a:srcRect l="23125" t="29000" r="45000" b="24000"/>
          <a:stretch>
            <a:fillRect/>
          </a:stretch>
        </p:blipFill>
        <p:spPr bwMode="auto">
          <a:xfrm>
            <a:off x="6725864" y="2040835"/>
            <a:ext cx="2179598" cy="20086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Strength of “Bridging Links”</a:t>
            </a:r>
            <a:endParaRPr lang="en-US" dirty="0"/>
          </a:p>
        </p:txBody>
      </p:sp>
      <p:sp>
        <p:nvSpPr>
          <p:cNvPr id="3" name="Content Placeholder 2"/>
          <p:cNvSpPr>
            <a:spLocks noGrp="1"/>
          </p:cNvSpPr>
          <p:nvPr>
            <p:ph idx="1"/>
          </p:nvPr>
        </p:nvSpPr>
        <p:spPr/>
        <p:txBody>
          <a:bodyPr/>
          <a:lstStyle/>
          <a:p>
            <a:r>
              <a:rPr lang="en-US" dirty="0" smtClean="0"/>
              <a:t>In </a:t>
            </a:r>
            <a:r>
              <a:rPr lang="en-US" i="1" dirty="0" smtClean="0"/>
              <a:t>contrast</a:t>
            </a:r>
            <a:r>
              <a:rPr lang="en-US" dirty="0" smtClean="0"/>
              <a:t> to the West End Community</a:t>
            </a:r>
          </a:p>
          <a:p>
            <a:r>
              <a:rPr lang="en-US" dirty="0" smtClean="0"/>
              <a:t>A neighboring Boston community:</a:t>
            </a:r>
          </a:p>
          <a:p>
            <a:pPr lvl="1"/>
            <a:r>
              <a:rPr lang="en-US" dirty="0" smtClean="0"/>
              <a:t>Had numerous “bridging links”</a:t>
            </a:r>
          </a:p>
          <a:p>
            <a:pPr lvl="1"/>
            <a:r>
              <a:rPr lang="en-US" dirty="0" smtClean="0"/>
              <a:t>Enabled effective organization for defense</a:t>
            </a:r>
          </a:p>
          <a:p>
            <a:pPr lvl="1"/>
            <a:r>
              <a:rPr lang="en-US" dirty="0" smtClean="0"/>
              <a:t>Successfully withstood the threat</a:t>
            </a:r>
          </a:p>
          <a:p>
            <a:pPr lvl="1"/>
            <a:r>
              <a:rPr lang="en-US" dirty="0" smtClean="0"/>
              <a:t>Survived as a viable community</a:t>
            </a:r>
          </a:p>
          <a:p>
            <a:endParaRPr lang="en-US" dirty="0"/>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a:p>
        </p:txBody>
      </p:sp>
      <p:sp>
        <p:nvSpPr>
          <p:cNvPr id="5" name="Slide Number Placeholder 4"/>
          <p:cNvSpPr>
            <a:spLocks noGrp="1"/>
          </p:cNvSpPr>
          <p:nvPr>
            <p:ph type="sldNum" sz="quarter" idx="12"/>
          </p:nvPr>
        </p:nvSpPr>
        <p:spPr/>
        <p:txBody>
          <a:bodyPr/>
          <a:lstStyle/>
          <a:p>
            <a:fld id="{A6505BAA-F188-4920-AFA6-405859A38DF5}" type="slidenum">
              <a:rPr lang="en-US" smtClean="0"/>
              <a:pPr/>
              <a:t>15</a:t>
            </a:fld>
            <a:endParaRPr lang="en-US"/>
          </a:p>
        </p:txBody>
      </p:sp>
      <p:pic>
        <p:nvPicPr>
          <p:cNvPr id="6" name="Picture 5" descr="looselyConnectedClusters-HiRes.jpg"/>
          <p:cNvPicPr>
            <a:picLocks noChangeAspect="1"/>
          </p:cNvPicPr>
          <p:nvPr/>
        </p:nvPicPr>
        <p:blipFill>
          <a:blip r:embed="rId3">
            <a:clrChange>
              <a:clrFrom>
                <a:srgbClr val="FFFFFF"/>
              </a:clrFrom>
              <a:clrTo>
                <a:srgbClr val="FFFFFF">
                  <a:alpha val="0"/>
                </a:srgbClr>
              </a:clrTo>
            </a:clrChange>
          </a:blip>
          <a:stretch>
            <a:fillRect/>
          </a:stretch>
        </p:blipFill>
        <p:spPr>
          <a:xfrm>
            <a:off x="5777400" y="4036423"/>
            <a:ext cx="3287497" cy="275036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6" y="158496"/>
            <a:ext cx="8477794" cy="1143000"/>
          </a:xfrm>
        </p:spPr>
        <p:txBody>
          <a:bodyPr/>
          <a:lstStyle/>
          <a:p>
            <a:r>
              <a:rPr lang="en-US" sz="3200" dirty="0" smtClean="0"/>
              <a:t>Fast-forward to the Global CT challenge of today</a:t>
            </a:r>
            <a:endParaRPr lang="en-US" sz="3200" dirty="0"/>
          </a:p>
        </p:txBody>
      </p:sp>
      <p:sp>
        <p:nvSpPr>
          <p:cNvPr id="3" name="Content Placeholder 2"/>
          <p:cNvSpPr>
            <a:spLocks noGrp="1"/>
          </p:cNvSpPr>
          <p:nvPr>
            <p:ph idx="1"/>
          </p:nvPr>
        </p:nvSpPr>
        <p:spPr>
          <a:xfrm>
            <a:off x="457200" y="1417638"/>
            <a:ext cx="8229600" cy="4525963"/>
          </a:xfrm>
        </p:spPr>
        <p:txBody>
          <a:bodyPr/>
          <a:lstStyle/>
          <a:p>
            <a:r>
              <a:rPr lang="en-US" sz="2800" dirty="0" smtClean="0"/>
              <a:t>Granovetter study suggests important questions</a:t>
            </a:r>
          </a:p>
          <a:p>
            <a:r>
              <a:rPr lang="en-US" sz="2800" dirty="0" smtClean="0"/>
              <a:t>A </a:t>
            </a:r>
            <a:r>
              <a:rPr lang="en-US" sz="2800" i="1" dirty="0" smtClean="0"/>
              <a:t>global</a:t>
            </a:r>
            <a:r>
              <a:rPr lang="en-US" sz="2800" dirty="0" smtClean="0"/>
              <a:t> context, with “neighborhoods” of CT professionals</a:t>
            </a:r>
          </a:p>
          <a:p>
            <a:pPr lvl="1"/>
            <a:r>
              <a:rPr lang="en-US" sz="2400" dirty="0" smtClean="0"/>
              <a:t>Diverse languages, cultures, professions, talents, organizations</a:t>
            </a:r>
          </a:p>
          <a:p>
            <a:r>
              <a:rPr lang="en-US" sz="2800" dirty="0" smtClean="0"/>
              <a:t>How to measure current state of cohesiveness of global CT community?</a:t>
            </a:r>
          </a:p>
          <a:p>
            <a:r>
              <a:rPr lang="en-US" sz="2800" dirty="0" smtClean="0"/>
              <a:t>How to encourage bridging links and cohesiveness to enable effective learning &amp; self-organization?</a:t>
            </a:r>
          </a:p>
          <a:p>
            <a:r>
              <a:rPr lang="en-US" sz="2800" dirty="0" smtClean="0">
                <a:sym typeface="Wingdings" pitchFamily="2" charset="2"/>
              </a:rPr>
              <a:t> thus materially increasing capacity-building CT partnerships!</a:t>
            </a:r>
            <a:endParaRPr lang="en-US" sz="2800" dirty="0" smtClean="0"/>
          </a:p>
          <a:p>
            <a:endParaRPr lang="en-US" sz="2800" dirty="0"/>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a:p>
        </p:txBody>
      </p:sp>
      <p:sp>
        <p:nvSpPr>
          <p:cNvPr id="5" name="Slide Number Placeholder 4"/>
          <p:cNvSpPr>
            <a:spLocks noGrp="1"/>
          </p:cNvSpPr>
          <p:nvPr>
            <p:ph type="sldNum" sz="quarter" idx="12"/>
          </p:nvPr>
        </p:nvSpPr>
        <p:spPr/>
        <p:txBody>
          <a:bodyPr/>
          <a:lstStyle/>
          <a:p>
            <a:fld id="{A6505BAA-F188-4920-AFA6-405859A38DF5}" type="slidenum">
              <a:rPr lang="en-US" smtClean="0"/>
              <a:pPr/>
              <a:t>16</a:t>
            </a:fld>
            <a:endParaRPr lang="en-US"/>
          </a:p>
        </p:txBody>
      </p:sp>
      <p:pic>
        <p:nvPicPr>
          <p:cNvPr id="6" name="Picture 3" descr="C:\Users\rockower\AppData\Local\Microsoft\Windows\Temporary Internet Files\Content.IE5\H8W420WJ\MC900325222[1].wmf"/>
          <p:cNvPicPr>
            <a:picLocks noChangeAspect="1" noChangeArrowheads="1"/>
          </p:cNvPicPr>
          <p:nvPr/>
        </p:nvPicPr>
        <p:blipFill>
          <a:blip r:embed="rId2" cstate="print"/>
          <a:srcRect/>
          <a:stretch>
            <a:fillRect/>
          </a:stretch>
        </p:blipFill>
        <p:spPr bwMode="auto">
          <a:xfrm>
            <a:off x="7521501" y="2513672"/>
            <a:ext cx="1012899" cy="108975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 Analysis</a:t>
            </a:r>
            <a:endParaRPr lang="en-US" dirty="0"/>
          </a:p>
        </p:txBody>
      </p:sp>
      <p:sp>
        <p:nvSpPr>
          <p:cNvPr id="3" name="Content Placeholder 2"/>
          <p:cNvSpPr>
            <a:spLocks noGrp="1"/>
          </p:cNvSpPr>
          <p:nvPr>
            <p:ph idx="1"/>
          </p:nvPr>
        </p:nvSpPr>
        <p:spPr>
          <a:xfrm>
            <a:off x="457200" y="1289780"/>
            <a:ext cx="8229600" cy="4525963"/>
          </a:xfrm>
        </p:spPr>
        <p:txBody>
          <a:bodyPr/>
          <a:lstStyle/>
          <a:p>
            <a:r>
              <a:rPr lang="en-US" dirty="0" smtClean="0"/>
              <a:t>Concepts:</a:t>
            </a:r>
          </a:p>
          <a:p>
            <a:pPr lvl="1"/>
            <a:r>
              <a:rPr lang="en-US" dirty="0" smtClean="0"/>
              <a:t>“Centrality” (</a:t>
            </a:r>
            <a:r>
              <a:rPr lang="en-US" dirty="0" err="1" smtClean="0"/>
              <a:t>betweenness</a:t>
            </a:r>
            <a:r>
              <a:rPr lang="en-US" dirty="0" smtClean="0"/>
              <a:t>, degree, …)</a:t>
            </a:r>
          </a:p>
          <a:p>
            <a:pPr lvl="1"/>
            <a:r>
              <a:rPr lang="en-US" dirty="0" smtClean="0"/>
              <a:t>Influence</a:t>
            </a:r>
          </a:p>
          <a:p>
            <a:pPr lvl="1"/>
            <a:r>
              <a:rPr lang="en-US" dirty="0" smtClean="0"/>
              <a:t>Searchable networks</a:t>
            </a:r>
          </a:p>
          <a:p>
            <a:pPr lvl="1"/>
            <a:r>
              <a:rPr lang="en-US" dirty="0" smtClean="0"/>
              <a:t>Reach</a:t>
            </a:r>
          </a:p>
          <a:p>
            <a:r>
              <a:rPr lang="en-US" dirty="0" smtClean="0"/>
              <a:t>Model site activity, Analyze &amp; Visualize</a:t>
            </a:r>
          </a:p>
          <a:p>
            <a:r>
              <a:rPr lang="en-US" dirty="0" smtClean="0"/>
              <a:t>“feedback loop”?  To optimize (what MOE’s?)</a:t>
            </a:r>
            <a:endParaRPr lang="en-US" dirty="0"/>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17</a:t>
            </a:fld>
            <a:endParaRPr lang="en-US" dirty="0"/>
          </a:p>
        </p:txBody>
      </p:sp>
      <p:sp>
        <p:nvSpPr>
          <p:cNvPr id="7" name="Cloud 6"/>
          <p:cNvSpPr/>
          <p:nvPr/>
        </p:nvSpPr>
        <p:spPr>
          <a:xfrm>
            <a:off x="1028481" y="5010912"/>
            <a:ext cx="1206139" cy="93284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ECCO Site</a:t>
            </a:r>
            <a:endParaRPr lang="en-US" dirty="0"/>
          </a:p>
        </p:txBody>
      </p:sp>
      <p:sp>
        <p:nvSpPr>
          <p:cNvPr id="8" name="Flowchart: Process 7"/>
          <p:cNvSpPr/>
          <p:nvPr/>
        </p:nvSpPr>
        <p:spPr>
          <a:xfrm>
            <a:off x="3775171" y="5105204"/>
            <a:ext cx="1058090" cy="88712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SNA</a:t>
            </a:r>
          </a:p>
          <a:p>
            <a:pPr algn="ctr"/>
            <a:r>
              <a:rPr lang="en-US" dirty="0" smtClean="0"/>
              <a:t>Tuner</a:t>
            </a:r>
            <a:endParaRPr lang="en-US" dirty="0"/>
          </a:p>
        </p:txBody>
      </p:sp>
      <p:sp>
        <p:nvSpPr>
          <p:cNvPr id="9" name="Right Arrow 8"/>
          <p:cNvSpPr/>
          <p:nvPr/>
        </p:nvSpPr>
        <p:spPr>
          <a:xfrm>
            <a:off x="2405309" y="5332257"/>
            <a:ext cx="1171304" cy="3685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urved Left Arrow 11"/>
          <p:cNvSpPr/>
          <p:nvPr/>
        </p:nvSpPr>
        <p:spPr>
          <a:xfrm rot="5616593">
            <a:off x="2455937" y="5167511"/>
            <a:ext cx="548640" cy="237768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584"/>
            <a:ext cx="8229600" cy="1143000"/>
          </a:xfrm>
        </p:spPr>
        <p:txBody>
          <a:bodyPr/>
          <a:lstStyle/>
          <a:p>
            <a:r>
              <a:rPr lang="en-US" dirty="0" smtClean="0"/>
              <a:t>Social Media Websites</a:t>
            </a:r>
            <a:endParaRPr lang="en-US" dirty="0"/>
          </a:p>
        </p:txBody>
      </p:sp>
      <p:sp>
        <p:nvSpPr>
          <p:cNvPr id="3" name="Content Placeholder 2"/>
          <p:cNvSpPr>
            <a:spLocks noGrp="1"/>
          </p:cNvSpPr>
          <p:nvPr>
            <p:ph idx="1"/>
          </p:nvPr>
        </p:nvSpPr>
        <p:spPr>
          <a:xfrm>
            <a:off x="457200" y="1072896"/>
            <a:ext cx="8229600" cy="5112766"/>
          </a:xfrm>
        </p:spPr>
        <p:txBody>
          <a:bodyPr/>
          <a:lstStyle/>
          <a:p>
            <a:r>
              <a:rPr lang="en-US" sz="2800" dirty="0" smtClean="0"/>
              <a:t>Goals</a:t>
            </a:r>
          </a:p>
          <a:p>
            <a:pPr lvl="1"/>
            <a:r>
              <a:rPr lang="en-US" sz="2400" dirty="0" smtClean="0"/>
              <a:t>Not optimizing page views </a:t>
            </a:r>
          </a:p>
          <a:p>
            <a:pPr lvl="1"/>
            <a:r>
              <a:rPr lang="en-US" sz="2400" dirty="0" smtClean="0"/>
              <a:t>Not “monetizing” traffic, nor selling Google Ads!</a:t>
            </a:r>
          </a:p>
          <a:p>
            <a:pPr lvl="1"/>
            <a:r>
              <a:rPr lang="en-US" sz="2400" dirty="0" smtClean="0"/>
              <a:t>MOE’s</a:t>
            </a:r>
          </a:p>
          <a:p>
            <a:pPr lvl="2"/>
            <a:r>
              <a:rPr lang="en-US" sz="2000" dirty="0" smtClean="0"/>
              <a:t>Usability</a:t>
            </a:r>
          </a:p>
          <a:p>
            <a:pPr lvl="2"/>
            <a:r>
              <a:rPr lang="en-US" sz="2000" dirty="0" smtClean="0"/>
              <a:t>Site engagement, stickiness, page views, </a:t>
            </a:r>
          </a:p>
          <a:p>
            <a:pPr lvl="2"/>
            <a:r>
              <a:rPr lang="en-US" sz="2000" dirty="0" smtClean="0"/>
              <a:t>Interactions among nations, organizations, individuals, races, cultures, …</a:t>
            </a:r>
          </a:p>
          <a:p>
            <a:r>
              <a:rPr lang="en-US" dirty="0" smtClean="0"/>
              <a:t>Techniques</a:t>
            </a:r>
          </a:p>
          <a:p>
            <a:pPr lvl="1"/>
            <a:r>
              <a:rPr lang="en-US" dirty="0" smtClean="0"/>
              <a:t>‘Social Equity’, reputation, recognition</a:t>
            </a:r>
          </a:p>
          <a:p>
            <a:pPr lvl="1"/>
            <a:r>
              <a:rPr lang="en-US" dirty="0" smtClean="0"/>
              <a:t>Users contribute content</a:t>
            </a:r>
          </a:p>
          <a:p>
            <a:pPr lvl="1"/>
            <a:r>
              <a:rPr lang="en-US" dirty="0" smtClean="0"/>
              <a:t>Users interact directly &amp; indirectly</a:t>
            </a:r>
            <a:endParaRPr lang="en-US" dirty="0"/>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18</a:t>
            </a:fld>
            <a:endParaRPr lang="en-US" dirty="0"/>
          </a:p>
        </p:txBody>
      </p:sp>
      <p:pic>
        <p:nvPicPr>
          <p:cNvPr id="6" name="Picture 5" descr="namegenweb.gif"/>
          <p:cNvPicPr>
            <a:picLocks noChangeAspect="1"/>
          </p:cNvPicPr>
          <p:nvPr/>
        </p:nvPicPr>
        <p:blipFill>
          <a:blip r:embed="rId3"/>
          <a:stretch>
            <a:fillRect/>
          </a:stretch>
        </p:blipFill>
        <p:spPr>
          <a:xfrm>
            <a:off x="7769353" y="2101596"/>
            <a:ext cx="917447" cy="91744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the SNA Loop</a:t>
            </a:r>
            <a:endParaRPr lang="en-US" dirty="0"/>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19</a:t>
            </a:fld>
            <a:endParaRPr lang="en-US" dirty="0"/>
          </a:p>
        </p:txBody>
      </p:sp>
      <p:sp>
        <p:nvSpPr>
          <p:cNvPr id="6" name="Rounded Rectangle 5"/>
          <p:cNvSpPr/>
          <p:nvPr/>
        </p:nvSpPr>
        <p:spPr>
          <a:xfrm>
            <a:off x="280416" y="1755648"/>
            <a:ext cx="2023872" cy="1133856"/>
          </a:xfrm>
          <a:prstGeom prst="roundRect">
            <a:avLst/>
          </a:prstGeom>
          <a:gradFill>
            <a:gsLst>
              <a:gs pos="0">
                <a:schemeClr val="accent5">
                  <a:lumMod val="40000"/>
                  <a:lumOff val="60000"/>
                </a:schemeClr>
              </a:gs>
              <a:gs pos="100000">
                <a:schemeClr val="accent1">
                  <a:tint val="50000"/>
                  <a:shade val="100000"/>
                  <a:satMod val="350000"/>
                </a:schemeClr>
              </a:gs>
            </a:gsLst>
          </a:gradFill>
          <a:ln w="38100" cmpd="db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u="sng" dirty="0" smtClean="0">
                <a:solidFill>
                  <a:schemeClr val="tx1"/>
                </a:solidFill>
              </a:rPr>
              <a:t>Website</a:t>
            </a:r>
            <a:r>
              <a:rPr lang="en-US" sz="2000" dirty="0" smtClean="0">
                <a:solidFill>
                  <a:schemeClr val="tx1"/>
                </a:solidFill>
              </a:rPr>
              <a:t> architecture &amp; parameters</a:t>
            </a:r>
            <a:endParaRPr lang="en-US" sz="2000" dirty="0">
              <a:solidFill>
                <a:schemeClr val="tx1"/>
              </a:solidFill>
            </a:endParaRPr>
          </a:p>
        </p:txBody>
      </p:sp>
      <p:sp>
        <p:nvSpPr>
          <p:cNvPr id="7" name="Flowchart: Magnetic Disk 6"/>
          <p:cNvSpPr/>
          <p:nvPr/>
        </p:nvSpPr>
        <p:spPr>
          <a:xfrm>
            <a:off x="3255264" y="1975104"/>
            <a:ext cx="1475232" cy="91440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Server logs</a:t>
            </a:r>
          </a:p>
          <a:p>
            <a:pPr algn="ctr"/>
            <a:r>
              <a:rPr lang="en-US" sz="1600" dirty="0" smtClean="0"/>
              <a:t>MySQL tables</a:t>
            </a:r>
            <a:endParaRPr lang="en-US" sz="1600" dirty="0"/>
          </a:p>
        </p:txBody>
      </p:sp>
      <p:sp>
        <p:nvSpPr>
          <p:cNvPr id="8" name="Flowchart: Multidocument 7"/>
          <p:cNvSpPr/>
          <p:nvPr/>
        </p:nvSpPr>
        <p:spPr>
          <a:xfrm>
            <a:off x="5772912" y="1755648"/>
            <a:ext cx="2145792" cy="1402080"/>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Site metrics</a:t>
            </a:r>
          </a:p>
          <a:p>
            <a:pPr algn="ctr"/>
            <a:r>
              <a:rPr lang="en-US" sz="1600" dirty="0" smtClean="0"/>
              <a:t>Soc. Net Structure</a:t>
            </a:r>
          </a:p>
          <a:p>
            <a:pPr algn="ctr"/>
            <a:r>
              <a:rPr lang="en-US" sz="1600" dirty="0" smtClean="0"/>
              <a:t>MOPs, MOEs</a:t>
            </a:r>
            <a:endParaRPr lang="en-US" sz="1600" dirty="0"/>
          </a:p>
        </p:txBody>
      </p:sp>
      <p:sp>
        <p:nvSpPr>
          <p:cNvPr id="9" name="Flowchart: Internal Storage 8"/>
          <p:cNvSpPr/>
          <p:nvPr/>
        </p:nvSpPr>
        <p:spPr>
          <a:xfrm>
            <a:off x="6335487" y="3998976"/>
            <a:ext cx="2604734" cy="1987296"/>
          </a:xfrm>
          <a:prstGeom prst="flowChartInternalStorag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Visual Analytics</a:t>
            </a:r>
          </a:p>
          <a:p>
            <a:pPr algn="ctr"/>
            <a:r>
              <a:rPr lang="en-US" sz="1600" dirty="0" smtClean="0"/>
              <a:t>Exploratory Data Analysis</a:t>
            </a:r>
          </a:p>
          <a:p>
            <a:pPr algn="ctr"/>
            <a:r>
              <a:rPr lang="en-US" sz="1600" dirty="0" smtClean="0"/>
              <a:t>SNA Interpretation</a:t>
            </a:r>
          </a:p>
          <a:p>
            <a:pPr algn="ctr"/>
            <a:r>
              <a:rPr lang="en-US" sz="1600" dirty="0" smtClean="0"/>
              <a:t>Longitudinal Studies</a:t>
            </a:r>
          </a:p>
          <a:p>
            <a:pPr algn="ctr"/>
            <a:r>
              <a:rPr lang="en-US" sz="1600" dirty="0" smtClean="0"/>
              <a:t>Emergent Behavior?</a:t>
            </a:r>
            <a:endParaRPr lang="en-US" sz="1600" dirty="0"/>
          </a:p>
        </p:txBody>
      </p:sp>
      <p:sp>
        <p:nvSpPr>
          <p:cNvPr id="10" name="Flowchart: Punched Tape 9"/>
          <p:cNvSpPr/>
          <p:nvPr/>
        </p:nvSpPr>
        <p:spPr>
          <a:xfrm>
            <a:off x="2889504" y="4157472"/>
            <a:ext cx="3108960" cy="170688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CT MOEs</a:t>
            </a:r>
          </a:p>
          <a:p>
            <a:pPr algn="ctr"/>
            <a:r>
              <a:rPr lang="en-US" dirty="0" smtClean="0"/>
              <a:t>Continuing engagement</a:t>
            </a:r>
          </a:p>
          <a:p>
            <a:pPr algn="ctr"/>
            <a:r>
              <a:rPr lang="en-US" dirty="0" smtClean="0"/>
              <a:t>Capacity building</a:t>
            </a:r>
          </a:p>
          <a:p>
            <a:pPr algn="ctr"/>
            <a:r>
              <a:rPr lang="en-US" dirty="0" smtClean="0"/>
              <a:t>Collaboration</a:t>
            </a:r>
            <a:endParaRPr lang="en-US" dirty="0"/>
          </a:p>
        </p:txBody>
      </p:sp>
      <p:sp>
        <p:nvSpPr>
          <p:cNvPr id="12" name="Flowchart: Predefined Process 11"/>
          <p:cNvSpPr/>
          <p:nvPr/>
        </p:nvSpPr>
        <p:spPr>
          <a:xfrm>
            <a:off x="280416" y="4157472"/>
            <a:ext cx="2310384" cy="1706880"/>
          </a:xfrm>
          <a:prstGeom prst="flowChartPredefined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Optimize SNA Model</a:t>
            </a:r>
          </a:p>
          <a:p>
            <a:pPr algn="ctr"/>
            <a:r>
              <a:rPr lang="en-US" sz="1600" dirty="0" smtClean="0"/>
              <a:t>By tuning</a:t>
            </a:r>
          </a:p>
          <a:p>
            <a:pPr algn="ctr"/>
            <a:r>
              <a:rPr lang="en-US" sz="1600" dirty="0" smtClean="0"/>
              <a:t>site Decision </a:t>
            </a:r>
            <a:r>
              <a:rPr lang="en-US" sz="1600" dirty="0" err="1" smtClean="0"/>
              <a:t>Var’s</a:t>
            </a:r>
            <a:endParaRPr lang="en-US" sz="1600" dirty="0" smtClean="0"/>
          </a:p>
          <a:p>
            <a:pPr algn="ctr"/>
            <a:endParaRPr lang="en-US" sz="1600" dirty="0"/>
          </a:p>
        </p:txBody>
      </p:sp>
      <p:cxnSp>
        <p:nvCxnSpPr>
          <p:cNvPr id="15" name="Straight Arrow Connector 14"/>
          <p:cNvCxnSpPr>
            <a:stCxn id="6" idx="3"/>
            <a:endCxn id="7" idx="2"/>
          </p:cNvCxnSpPr>
          <p:nvPr/>
        </p:nvCxnSpPr>
        <p:spPr>
          <a:xfrm>
            <a:off x="2304288" y="2322576"/>
            <a:ext cx="950976" cy="1097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0"/>
            <a:endCxn id="6" idx="2"/>
          </p:cNvCxnSpPr>
          <p:nvPr/>
        </p:nvCxnSpPr>
        <p:spPr>
          <a:xfrm rot="16200000" flipV="1">
            <a:off x="729996" y="3451860"/>
            <a:ext cx="1267968" cy="1432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9" idx="1"/>
            <a:endCxn id="10" idx="3"/>
          </p:cNvCxnSpPr>
          <p:nvPr/>
        </p:nvCxnSpPr>
        <p:spPr>
          <a:xfrm rot="10800000" flipV="1">
            <a:off x="5998465" y="4992624"/>
            <a:ext cx="337023" cy="18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8" idx="2"/>
            <a:endCxn id="9" idx="0"/>
          </p:cNvCxnSpPr>
          <p:nvPr/>
        </p:nvCxnSpPr>
        <p:spPr>
          <a:xfrm rot="16200000" flipH="1">
            <a:off x="6720053" y="3081174"/>
            <a:ext cx="894345" cy="9412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7" idx="4"/>
            <a:endCxn id="8" idx="1"/>
          </p:cNvCxnSpPr>
          <p:nvPr/>
        </p:nvCxnSpPr>
        <p:spPr>
          <a:xfrm>
            <a:off x="4730496" y="2432304"/>
            <a:ext cx="1042416" cy="243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0" idx="1"/>
            <a:endCxn id="12" idx="3"/>
          </p:cNvCxnSpPr>
          <p:nvPr/>
        </p:nvCxnSpPr>
        <p:spPr>
          <a:xfrm rot="10800000">
            <a:off x="2590800" y="5010912"/>
            <a:ext cx="2987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304288" y="6172680"/>
            <a:ext cx="4248912" cy="369332"/>
          </a:xfrm>
          <a:prstGeom prst="rect">
            <a:avLst/>
          </a:prstGeom>
          <a:noFill/>
        </p:spPr>
        <p:txBody>
          <a:bodyPr wrap="square" rtlCol="0">
            <a:spAutoFit/>
          </a:bodyPr>
          <a:lstStyle/>
          <a:p>
            <a:r>
              <a:rPr lang="en-US" dirty="0" smtClean="0"/>
              <a:t>Tune the website, spiral development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417639"/>
            <a:ext cx="8229600" cy="3751770"/>
          </a:xfrm>
        </p:spPr>
        <p:txBody>
          <a:bodyPr/>
          <a:lstStyle/>
          <a:p>
            <a:r>
              <a:rPr lang="en-US" sz="2800" dirty="0" smtClean="0"/>
              <a:t>Introduction &amp; Disclaimer</a:t>
            </a:r>
          </a:p>
          <a:p>
            <a:r>
              <a:rPr lang="en-US" sz="2800" dirty="0" smtClean="0"/>
              <a:t>Global Community of Combating Terrorism (CT) Professionals</a:t>
            </a:r>
          </a:p>
          <a:p>
            <a:r>
              <a:rPr lang="en-US" sz="2800" dirty="0" smtClean="0"/>
              <a:t>Social Media Websites</a:t>
            </a:r>
          </a:p>
          <a:p>
            <a:r>
              <a:rPr lang="en-US" sz="2800" dirty="0" smtClean="0"/>
              <a:t>Social Network Analysis (SNA) + Feedback</a:t>
            </a:r>
          </a:p>
          <a:p>
            <a:r>
              <a:rPr lang="en-US" sz="2800" dirty="0" smtClean="0"/>
              <a:t>The “Plan”</a:t>
            </a:r>
          </a:p>
          <a:p>
            <a:r>
              <a:rPr lang="en-US" sz="2800" dirty="0" smtClean="0"/>
              <a:t>Potential Outcomes</a:t>
            </a:r>
            <a:endParaRPr lang="en-US" sz="2800" dirty="0"/>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2</a:t>
            </a:fld>
            <a:endParaRPr lang="en-US" dirty="0"/>
          </a:p>
        </p:txBody>
      </p:sp>
      <p:sp>
        <p:nvSpPr>
          <p:cNvPr id="6" name="TextBox 5"/>
          <p:cNvSpPr txBox="1"/>
          <p:nvPr/>
        </p:nvSpPr>
        <p:spPr>
          <a:xfrm>
            <a:off x="633984" y="5169409"/>
            <a:ext cx="5411641" cy="830997"/>
          </a:xfrm>
          <a:prstGeom prst="rect">
            <a:avLst/>
          </a:prstGeom>
          <a:noFill/>
        </p:spPr>
        <p:txBody>
          <a:bodyPr wrap="square" rtlCol="0">
            <a:spAutoFit/>
          </a:bodyPr>
          <a:lstStyle/>
          <a:p>
            <a:r>
              <a:rPr lang="en-US" sz="1600" b="1" dirty="0" smtClean="0"/>
              <a:t>“If I had 8 hours to cut down a tree, I’d spend 6 hours sharpening my saw”</a:t>
            </a:r>
          </a:p>
          <a:p>
            <a:r>
              <a:rPr lang="en-US" sz="1600" b="1" dirty="0" smtClean="0"/>
              <a:t>         -- Abraham Lincoln</a:t>
            </a:r>
            <a:endParaRPr lang="en-US" sz="1600" b="1" dirty="0"/>
          </a:p>
        </p:txBody>
      </p:sp>
      <p:pic>
        <p:nvPicPr>
          <p:cNvPr id="7" name="Picture 6" descr="looselyConnectedClusters-HiRes.jpg"/>
          <p:cNvPicPr>
            <a:picLocks noChangeAspect="1"/>
          </p:cNvPicPr>
          <p:nvPr/>
        </p:nvPicPr>
        <p:blipFill>
          <a:blip r:embed="rId3">
            <a:clrChange>
              <a:clrFrom>
                <a:srgbClr val="FFFFFF"/>
              </a:clrFrom>
              <a:clrTo>
                <a:srgbClr val="FFFFFF">
                  <a:alpha val="0"/>
                </a:srgbClr>
              </a:clrTo>
            </a:clrChange>
          </a:blip>
          <a:stretch>
            <a:fillRect/>
          </a:stretch>
        </p:blipFill>
        <p:spPr>
          <a:xfrm>
            <a:off x="6045625" y="4133836"/>
            <a:ext cx="2659464" cy="222251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678"/>
            <a:ext cx="8229600" cy="775659"/>
          </a:xfrm>
        </p:spPr>
        <p:txBody>
          <a:bodyPr/>
          <a:lstStyle/>
          <a:p>
            <a:r>
              <a:rPr lang="en-US" sz="3600" dirty="0" smtClean="0"/>
              <a:t> In-class Networks </a:t>
            </a:r>
            <a:r>
              <a:rPr lang="en-US" sz="3600" dirty="0" smtClean="0">
                <a:sym typeface="Wingdings" pitchFamily="2" charset="2"/>
              </a:rPr>
              <a:t></a:t>
            </a:r>
            <a:r>
              <a:rPr lang="en-US" sz="3600" dirty="0" smtClean="0"/>
              <a:t> Online (&amp; bridges)</a:t>
            </a:r>
            <a:endParaRPr lang="en-US" sz="3600" dirty="0"/>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20</a:t>
            </a:fld>
            <a:endParaRPr lang="en-US" dirty="0"/>
          </a:p>
        </p:txBody>
      </p:sp>
      <p:pic>
        <p:nvPicPr>
          <p:cNvPr id="118" name="Picture 20"/>
          <p:cNvPicPr>
            <a:picLocks noChangeAspect="1" noChangeArrowheads="1"/>
          </p:cNvPicPr>
          <p:nvPr/>
        </p:nvPicPr>
        <p:blipFill>
          <a:blip r:embed="rId3" cstate="print"/>
          <a:srcRect/>
          <a:stretch>
            <a:fillRect/>
          </a:stretch>
        </p:blipFill>
        <p:spPr bwMode="auto">
          <a:xfrm>
            <a:off x="1742478" y="1583697"/>
            <a:ext cx="93662" cy="93663"/>
          </a:xfrm>
          <a:prstGeom prst="rect">
            <a:avLst/>
          </a:prstGeom>
          <a:noFill/>
          <a:ln w="9525">
            <a:noFill/>
            <a:round/>
            <a:headEnd type="triangle" w="med" len="med"/>
            <a:tailEnd/>
          </a:ln>
        </p:spPr>
      </p:pic>
      <p:pic>
        <p:nvPicPr>
          <p:cNvPr id="119" name="Picture 23"/>
          <p:cNvPicPr>
            <a:picLocks noChangeAspect="1" noChangeArrowheads="1"/>
          </p:cNvPicPr>
          <p:nvPr/>
        </p:nvPicPr>
        <p:blipFill>
          <a:blip r:embed="rId3" cstate="print"/>
          <a:srcRect/>
          <a:stretch>
            <a:fillRect/>
          </a:stretch>
        </p:blipFill>
        <p:spPr bwMode="auto">
          <a:xfrm>
            <a:off x="828078" y="1736097"/>
            <a:ext cx="93662" cy="93663"/>
          </a:xfrm>
          <a:prstGeom prst="rect">
            <a:avLst/>
          </a:prstGeom>
          <a:noFill/>
          <a:ln w="9525">
            <a:noFill/>
            <a:round/>
            <a:headEnd type="triangle" w="med" len="med"/>
            <a:tailEnd/>
          </a:ln>
        </p:spPr>
      </p:pic>
      <p:pic>
        <p:nvPicPr>
          <p:cNvPr id="120" name="Picture 11"/>
          <p:cNvPicPr>
            <a:picLocks noChangeAspect="1" noChangeArrowheads="1"/>
          </p:cNvPicPr>
          <p:nvPr/>
        </p:nvPicPr>
        <p:blipFill>
          <a:blip r:embed="rId4" cstate="print"/>
          <a:srcRect/>
          <a:stretch>
            <a:fillRect/>
          </a:stretch>
        </p:blipFill>
        <p:spPr bwMode="auto">
          <a:xfrm>
            <a:off x="1437678" y="2269497"/>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21" name="Picture 13"/>
          <p:cNvPicPr>
            <a:picLocks noChangeAspect="1" noChangeArrowheads="1"/>
          </p:cNvPicPr>
          <p:nvPr/>
        </p:nvPicPr>
        <p:blipFill>
          <a:blip r:embed="rId4" cstate="print"/>
          <a:srcRect/>
          <a:stretch>
            <a:fillRect/>
          </a:stretch>
        </p:blipFill>
        <p:spPr bwMode="auto">
          <a:xfrm>
            <a:off x="1209078" y="1583697"/>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22" name="Picture 14"/>
          <p:cNvPicPr>
            <a:picLocks noChangeAspect="1" noChangeArrowheads="1"/>
          </p:cNvPicPr>
          <p:nvPr/>
        </p:nvPicPr>
        <p:blipFill>
          <a:blip r:embed="rId4" cstate="print"/>
          <a:srcRect/>
          <a:stretch>
            <a:fillRect/>
          </a:stretch>
        </p:blipFill>
        <p:spPr bwMode="auto">
          <a:xfrm>
            <a:off x="1894878" y="1964697"/>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23" name="Picture 15"/>
          <p:cNvPicPr>
            <a:picLocks noChangeAspect="1" noChangeArrowheads="1"/>
          </p:cNvPicPr>
          <p:nvPr/>
        </p:nvPicPr>
        <p:blipFill>
          <a:blip r:embed="rId4" cstate="print"/>
          <a:srcRect/>
          <a:stretch>
            <a:fillRect/>
          </a:stretch>
        </p:blipFill>
        <p:spPr bwMode="auto">
          <a:xfrm>
            <a:off x="2352078" y="1659897"/>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24" name="Picture 18"/>
          <p:cNvPicPr>
            <a:picLocks noChangeAspect="1" noChangeArrowheads="1"/>
          </p:cNvPicPr>
          <p:nvPr/>
        </p:nvPicPr>
        <p:blipFill>
          <a:blip r:embed="rId4" cstate="print"/>
          <a:srcRect/>
          <a:stretch>
            <a:fillRect/>
          </a:stretch>
        </p:blipFill>
        <p:spPr bwMode="auto">
          <a:xfrm>
            <a:off x="1209078" y="1812297"/>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25" name="Picture 20"/>
          <p:cNvPicPr>
            <a:picLocks noChangeAspect="1" noChangeArrowheads="1"/>
          </p:cNvPicPr>
          <p:nvPr/>
        </p:nvPicPr>
        <p:blipFill>
          <a:blip r:embed="rId3" cstate="print"/>
          <a:srcRect/>
          <a:stretch>
            <a:fillRect/>
          </a:stretch>
        </p:blipFill>
        <p:spPr bwMode="auto">
          <a:xfrm>
            <a:off x="2380653" y="1443997"/>
            <a:ext cx="93662" cy="93663"/>
          </a:xfrm>
          <a:prstGeom prst="rect">
            <a:avLst/>
          </a:prstGeom>
          <a:noFill/>
          <a:ln w="9525">
            <a:noFill/>
            <a:round/>
            <a:headEnd type="triangle" w="med" len="med"/>
            <a:tailEnd/>
          </a:ln>
        </p:spPr>
      </p:pic>
      <p:pic>
        <p:nvPicPr>
          <p:cNvPr id="126" name="Picture 23"/>
          <p:cNvPicPr>
            <a:picLocks noChangeAspect="1" noChangeArrowheads="1"/>
          </p:cNvPicPr>
          <p:nvPr/>
        </p:nvPicPr>
        <p:blipFill>
          <a:blip r:embed="rId3" cstate="print"/>
          <a:srcRect/>
          <a:stretch>
            <a:fillRect/>
          </a:stretch>
        </p:blipFill>
        <p:spPr bwMode="auto">
          <a:xfrm>
            <a:off x="1953616" y="1050297"/>
            <a:ext cx="93662" cy="93663"/>
          </a:xfrm>
          <a:prstGeom prst="rect">
            <a:avLst/>
          </a:prstGeom>
          <a:noFill/>
          <a:ln w="9525">
            <a:noFill/>
            <a:round/>
            <a:headEnd type="triangle" w="med" len="med"/>
            <a:tailEnd/>
          </a:ln>
        </p:spPr>
      </p:pic>
      <p:pic>
        <p:nvPicPr>
          <p:cNvPr id="127" name="Picture 11"/>
          <p:cNvPicPr>
            <a:picLocks noChangeAspect="1" noChangeArrowheads="1"/>
          </p:cNvPicPr>
          <p:nvPr/>
        </p:nvPicPr>
        <p:blipFill>
          <a:blip r:embed="rId4" cstate="print"/>
          <a:srcRect/>
          <a:stretch>
            <a:fillRect/>
          </a:stretch>
        </p:blipFill>
        <p:spPr bwMode="auto">
          <a:xfrm>
            <a:off x="2504478" y="1050297"/>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28" name="Picture 13"/>
          <p:cNvPicPr>
            <a:picLocks noChangeAspect="1" noChangeArrowheads="1"/>
          </p:cNvPicPr>
          <p:nvPr/>
        </p:nvPicPr>
        <p:blipFill>
          <a:blip r:embed="rId4" cstate="print"/>
          <a:srcRect/>
          <a:stretch>
            <a:fillRect/>
          </a:stretch>
        </p:blipFill>
        <p:spPr bwMode="auto">
          <a:xfrm>
            <a:off x="2123478" y="1278897"/>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29" name="Picture 14"/>
          <p:cNvPicPr>
            <a:picLocks noChangeAspect="1" noChangeArrowheads="1"/>
          </p:cNvPicPr>
          <p:nvPr/>
        </p:nvPicPr>
        <p:blipFill>
          <a:blip r:embed="rId4" cstate="print"/>
          <a:srcRect/>
          <a:stretch>
            <a:fillRect/>
          </a:stretch>
        </p:blipFill>
        <p:spPr bwMode="auto">
          <a:xfrm>
            <a:off x="2639415" y="1528135"/>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30" name="Picture 15"/>
          <p:cNvPicPr>
            <a:picLocks noChangeAspect="1" noChangeArrowheads="1"/>
          </p:cNvPicPr>
          <p:nvPr/>
        </p:nvPicPr>
        <p:blipFill>
          <a:blip r:embed="rId4" cstate="print"/>
          <a:srcRect/>
          <a:stretch>
            <a:fillRect/>
          </a:stretch>
        </p:blipFill>
        <p:spPr bwMode="auto">
          <a:xfrm>
            <a:off x="2352078" y="1964697"/>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31" name="Picture 18"/>
          <p:cNvPicPr>
            <a:picLocks noChangeAspect="1" noChangeArrowheads="1"/>
          </p:cNvPicPr>
          <p:nvPr/>
        </p:nvPicPr>
        <p:blipFill>
          <a:blip r:embed="rId4" cstate="print"/>
          <a:srcRect/>
          <a:stretch>
            <a:fillRect/>
          </a:stretch>
        </p:blipFill>
        <p:spPr bwMode="auto">
          <a:xfrm>
            <a:off x="2047278" y="1659897"/>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32" name="Picture 14"/>
          <p:cNvPicPr>
            <a:picLocks noChangeAspect="1" noChangeArrowheads="1"/>
          </p:cNvPicPr>
          <p:nvPr/>
        </p:nvPicPr>
        <p:blipFill>
          <a:blip r:embed="rId4" cstate="print"/>
          <a:srcRect/>
          <a:stretch>
            <a:fillRect/>
          </a:stretch>
        </p:blipFill>
        <p:spPr bwMode="auto">
          <a:xfrm>
            <a:off x="904278" y="2193297"/>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33" name="Picture 20"/>
          <p:cNvPicPr>
            <a:picLocks noChangeAspect="1" noChangeArrowheads="1"/>
          </p:cNvPicPr>
          <p:nvPr/>
        </p:nvPicPr>
        <p:blipFill>
          <a:blip r:embed="rId3" cstate="print"/>
          <a:srcRect/>
          <a:stretch>
            <a:fillRect/>
          </a:stretch>
        </p:blipFill>
        <p:spPr bwMode="auto">
          <a:xfrm>
            <a:off x="1285278" y="1202697"/>
            <a:ext cx="93662" cy="93663"/>
          </a:xfrm>
          <a:prstGeom prst="rect">
            <a:avLst/>
          </a:prstGeom>
          <a:noFill/>
          <a:ln w="9525">
            <a:noFill/>
            <a:round/>
            <a:headEnd type="triangle" w="med" len="med"/>
            <a:tailEnd/>
          </a:ln>
        </p:spPr>
      </p:pic>
      <p:pic>
        <p:nvPicPr>
          <p:cNvPr id="134" name="Picture 11"/>
          <p:cNvPicPr>
            <a:picLocks noChangeAspect="1" noChangeArrowheads="1"/>
          </p:cNvPicPr>
          <p:nvPr/>
        </p:nvPicPr>
        <p:blipFill>
          <a:blip r:embed="rId4" cstate="print"/>
          <a:srcRect/>
          <a:stretch>
            <a:fillRect/>
          </a:stretch>
        </p:blipFill>
        <p:spPr bwMode="auto">
          <a:xfrm>
            <a:off x="1688504" y="1261434"/>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35" name="Picture 13"/>
          <p:cNvPicPr>
            <a:picLocks noChangeAspect="1" noChangeArrowheads="1"/>
          </p:cNvPicPr>
          <p:nvPr/>
        </p:nvPicPr>
        <p:blipFill>
          <a:blip r:embed="rId4" cstate="print"/>
          <a:srcRect/>
          <a:stretch>
            <a:fillRect/>
          </a:stretch>
        </p:blipFill>
        <p:spPr bwMode="auto">
          <a:xfrm>
            <a:off x="1085253" y="1126497"/>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36" name="Picture 14"/>
          <p:cNvPicPr>
            <a:picLocks noChangeAspect="1" noChangeArrowheads="1"/>
          </p:cNvPicPr>
          <p:nvPr/>
        </p:nvPicPr>
        <p:blipFill>
          <a:blip r:embed="rId4" cstate="print"/>
          <a:srcRect/>
          <a:stretch>
            <a:fillRect/>
          </a:stretch>
        </p:blipFill>
        <p:spPr bwMode="auto">
          <a:xfrm>
            <a:off x="1437678" y="1431297"/>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37" name="Picture 15"/>
          <p:cNvPicPr>
            <a:picLocks noChangeAspect="1" noChangeArrowheads="1"/>
          </p:cNvPicPr>
          <p:nvPr/>
        </p:nvPicPr>
        <p:blipFill>
          <a:blip r:embed="rId4" cstate="print"/>
          <a:srcRect/>
          <a:stretch>
            <a:fillRect/>
          </a:stretch>
        </p:blipFill>
        <p:spPr bwMode="auto">
          <a:xfrm>
            <a:off x="1590078" y="1812297"/>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38" name="Picture 18"/>
          <p:cNvPicPr>
            <a:picLocks noChangeAspect="1" noChangeArrowheads="1"/>
          </p:cNvPicPr>
          <p:nvPr/>
        </p:nvPicPr>
        <p:blipFill>
          <a:blip r:embed="rId4" cstate="print"/>
          <a:srcRect/>
          <a:stretch>
            <a:fillRect/>
          </a:stretch>
        </p:blipFill>
        <p:spPr bwMode="auto">
          <a:xfrm>
            <a:off x="828078" y="1355097"/>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cxnSp>
        <p:nvCxnSpPr>
          <p:cNvPr id="139" name="Straight Arrow Connector 138"/>
          <p:cNvCxnSpPr>
            <a:stCxn id="126" idx="3"/>
            <a:endCxn id="127" idx="1"/>
          </p:cNvCxnSpPr>
          <p:nvPr/>
        </p:nvCxnSpPr>
        <p:spPr bwMode="auto">
          <a:xfrm>
            <a:off x="2047278" y="1097129"/>
            <a:ext cx="457200"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40" name="Straight Arrow Connector 139"/>
          <p:cNvCxnSpPr>
            <a:stCxn id="128" idx="0"/>
            <a:endCxn id="127" idx="2"/>
          </p:cNvCxnSpPr>
          <p:nvPr/>
        </p:nvCxnSpPr>
        <p:spPr bwMode="auto">
          <a:xfrm rot="5400000" flipH="1" flipV="1">
            <a:off x="2293341" y="1020930"/>
            <a:ext cx="134937" cy="3809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41" name="Straight Arrow Connector 140"/>
          <p:cNvCxnSpPr>
            <a:stCxn id="131" idx="0"/>
            <a:endCxn id="128" idx="2"/>
          </p:cNvCxnSpPr>
          <p:nvPr/>
        </p:nvCxnSpPr>
        <p:spPr bwMode="auto">
          <a:xfrm rot="5400000" flipH="1" flipV="1">
            <a:off x="1988542" y="1478129"/>
            <a:ext cx="287337" cy="762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42" name="Straight Arrow Connector 141"/>
          <p:cNvCxnSpPr>
            <a:stCxn id="118" idx="3"/>
            <a:endCxn id="131" idx="1"/>
          </p:cNvCxnSpPr>
          <p:nvPr/>
        </p:nvCxnSpPr>
        <p:spPr bwMode="auto">
          <a:xfrm>
            <a:off x="1836140" y="1630529"/>
            <a:ext cx="211138" cy="762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43" name="Straight Arrow Connector 142"/>
          <p:cNvCxnSpPr>
            <a:stCxn id="131" idx="3"/>
            <a:endCxn id="123" idx="1"/>
          </p:cNvCxnSpPr>
          <p:nvPr/>
        </p:nvCxnSpPr>
        <p:spPr bwMode="auto">
          <a:xfrm>
            <a:off x="2140941" y="1706729"/>
            <a:ext cx="2111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44" name="Straight Arrow Connector 143"/>
          <p:cNvCxnSpPr>
            <a:stCxn id="134" idx="2"/>
            <a:endCxn id="118" idx="0"/>
          </p:cNvCxnSpPr>
          <p:nvPr/>
        </p:nvCxnSpPr>
        <p:spPr bwMode="auto">
          <a:xfrm rot="16200000" flipH="1">
            <a:off x="1648022" y="1442410"/>
            <a:ext cx="228600" cy="53974"/>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45" name="Straight Arrow Connector 144"/>
          <p:cNvCxnSpPr>
            <a:stCxn id="136" idx="0"/>
            <a:endCxn id="134" idx="1"/>
          </p:cNvCxnSpPr>
          <p:nvPr/>
        </p:nvCxnSpPr>
        <p:spPr bwMode="auto">
          <a:xfrm rot="5400000" flipH="1" flipV="1">
            <a:off x="1524992" y="1267785"/>
            <a:ext cx="123031" cy="203994"/>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46" name="Straight Arrow Connector 145"/>
          <p:cNvCxnSpPr>
            <a:stCxn id="125" idx="2"/>
            <a:endCxn id="123" idx="0"/>
          </p:cNvCxnSpPr>
          <p:nvPr/>
        </p:nvCxnSpPr>
        <p:spPr bwMode="auto">
          <a:xfrm rot="5400000">
            <a:off x="2352079" y="1584491"/>
            <a:ext cx="122237" cy="28575"/>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47" name="Straight Arrow Connector 146"/>
          <p:cNvCxnSpPr>
            <a:stCxn id="129" idx="1"/>
            <a:endCxn id="125" idx="3"/>
          </p:cNvCxnSpPr>
          <p:nvPr/>
        </p:nvCxnSpPr>
        <p:spPr bwMode="auto">
          <a:xfrm rot="10800000">
            <a:off x="2474315" y="1490830"/>
            <a:ext cx="165100" cy="84137"/>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48" name="Straight Arrow Connector 147"/>
          <p:cNvCxnSpPr>
            <a:stCxn id="137" idx="0"/>
            <a:endCxn id="136" idx="2"/>
          </p:cNvCxnSpPr>
          <p:nvPr/>
        </p:nvCxnSpPr>
        <p:spPr bwMode="auto">
          <a:xfrm rot="16200000" flipV="1">
            <a:off x="1417041" y="1592428"/>
            <a:ext cx="287338" cy="1523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49" name="Straight Arrow Connector 148"/>
          <p:cNvCxnSpPr>
            <a:endCxn id="123" idx="2"/>
          </p:cNvCxnSpPr>
          <p:nvPr/>
        </p:nvCxnSpPr>
        <p:spPr bwMode="auto">
          <a:xfrm rot="5400000" flipH="1" flipV="1">
            <a:off x="2278657" y="1873813"/>
            <a:ext cx="240505"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50" name="Straight Arrow Connector 149"/>
          <p:cNvCxnSpPr>
            <a:stCxn id="122" idx="0"/>
            <a:endCxn id="131" idx="2"/>
          </p:cNvCxnSpPr>
          <p:nvPr/>
        </p:nvCxnSpPr>
        <p:spPr bwMode="auto">
          <a:xfrm rot="5400000" flipH="1" flipV="1">
            <a:off x="1912342" y="1782929"/>
            <a:ext cx="211137" cy="1524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51" name="Straight Arrow Connector 150"/>
          <p:cNvCxnSpPr>
            <a:stCxn id="133" idx="2"/>
            <a:endCxn id="136" idx="1"/>
          </p:cNvCxnSpPr>
          <p:nvPr/>
        </p:nvCxnSpPr>
        <p:spPr bwMode="auto">
          <a:xfrm rot="16200000" flipH="1">
            <a:off x="1294009" y="1334459"/>
            <a:ext cx="181768" cy="10556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52" name="Straight Arrow Connector 151"/>
          <p:cNvCxnSpPr>
            <a:stCxn id="120" idx="0"/>
            <a:endCxn id="137" idx="2"/>
          </p:cNvCxnSpPr>
          <p:nvPr/>
        </p:nvCxnSpPr>
        <p:spPr bwMode="auto">
          <a:xfrm rot="5400000" flipH="1" flipV="1">
            <a:off x="1378941" y="2011529"/>
            <a:ext cx="363537" cy="1524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53" name="Straight Arrow Connector 152"/>
          <p:cNvCxnSpPr>
            <a:stCxn id="122" idx="1"/>
            <a:endCxn id="137" idx="3"/>
          </p:cNvCxnSpPr>
          <p:nvPr/>
        </p:nvCxnSpPr>
        <p:spPr bwMode="auto">
          <a:xfrm rot="10800000">
            <a:off x="1683740" y="1859130"/>
            <a:ext cx="211138" cy="1523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54" name="Straight Arrow Connector 153"/>
          <p:cNvCxnSpPr>
            <a:stCxn id="124" idx="3"/>
            <a:endCxn id="137" idx="1"/>
          </p:cNvCxnSpPr>
          <p:nvPr/>
        </p:nvCxnSpPr>
        <p:spPr bwMode="auto">
          <a:xfrm>
            <a:off x="1302741" y="1859129"/>
            <a:ext cx="2873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55" name="Straight Arrow Connector 154"/>
          <p:cNvCxnSpPr>
            <a:stCxn id="138" idx="2"/>
            <a:endCxn id="124" idx="1"/>
          </p:cNvCxnSpPr>
          <p:nvPr/>
        </p:nvCxnSpPr>
        <p:spPr bwMode="auto">
          <a:xfrm rot="16200000" flipH="1">
            <a:off x="836810" y="1486860"/>
            <a:ext cx="410369" cy="33416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56" name="Straight Arrow Connector 155"/>
          <p:cNvCxnSpPr>
            <a:stCxn id="121" idx="2"/>
            <a:endCxn id="124" idx="0"/>
          </p:cNvCxnSpPr>
          <p:nvPr/>
        </p:nvCxnSpPr>
        <p:spPr bwMode="auto">
          <a:xfrm rot="5400000">
            <a:off x="1188442" y="1744828"/>
            <a:ext cx="1349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57" name="Straight Arrow Connector 156"/>
          <p:cNvCxnSpPr>
            <a:stCxn id="135" idx="2"/>
            <a:endCxn id="121" idx="0"/>
          </p:cNvCxnSpPr>
          <p:nvPr/>
        </p:nvCxnSpPr>
        <p:spPr bwMode="auto">
          <a:xfrm rot="16200000" flipH="1">
            <a:off x="1012229" y="1340015"/>
            <a:ext cx="363537" cy="123825"/>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58" name="Straight Arrow Connector 157"/>
          <p:cNvCxnSpPr>
            <a:stCxn id="132" idx="0"/>
            <a:endCxn id="124" idx="1"/>
          </p:cNvCxnSpPr>
          <p:nvPr/>
        </p:nvCxnSpPr>
        <p:spPr bwMode="auto">
          <a:xfrm rot="5400000" flipH="1" flipV="1">
            <a:off x="913010" y="1897229"/>
            <a:ext cx="334168" cy="25796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59" name="Straight Arrow Connector 158"/>
          <p:cNvCxnSpPr>
            <a:stCxn id="132" idx="0"/>
            <a:endCxn id="119" idx="2"/>
          </p:cNvCxnSpPr>
          <p:nvPr/>
        </p:nvCxnSpPr>
        <p:spPr bwMode="auto">
          <a:xfrm rot="16200000" flipV="1">
            <a:off x="731242" y="1973428"/>
            <a:ext cx="363537" cy="762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60" name="Straight Arrow Connector 159"/>
          <p:cNvCxnSpPr>
            <a:stCxn id="120" idx="1"/>
            <a:endCxn id="132" idx="3"/>
          </p:cNvCxnSpPr>
          <p:nvPr/>
        </p:nvCxnSpPr>
        <p:spPr bwMode="auto">
          <a:xfrm rot="10800000">
            <a:off x="997942" y="2240129"/>
            <a:ext cx="439737" cy="762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61" name="Straight Arrow Connector 160"/>
          <p:cNvCxnSpPr>
            <a:stCxn id="135" idx="2"/>
            <a:endCxn id="119" idx="0"/>
          </p:cNvCxnSpPr>
          <p:nvPr/>
        </p:nvCxnSpPr>
        <p:spPr bwMode="auto">
          <a:xfrm rot="5400000">
            <a:off x="745529" y="1349540"/>
            <a:ext cx="515937" cy="257176"/>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62" name="Straight Arrow Connector 161"/>
          <p:cNvCxnSpPr>
            <a:stCxn id="118" idx="1"/>
            <a:endCxn id="121" idx="3"/>
          </p:cNvCxnSpPr>
          <p:nvPr/>
        </p:nvCxnSpPr>
        <p:spPr bwMode="auto">
          <a:xfrm rot="10800000">
            <a:off x="1302742" y="1630529"/>
            <a:ext cx="4397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63" name="Straight Arrow Connector 162"/>
          <p:cNvCxnSpPr>
            <a:stCxn id="120" idx="3"/>
            <a:endCxn id="130" idx="1"/>
          </p:cNvCxnSpPr>
          <p:nvPr/>
        </p:nvCxnSpPr>
        <p:spPr bwMode="auto">
          <a:xfrm flipV="1">
            <a:off x="1531340" y="2011529"/>
            <a:ext cx="820738" cy="3048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64" name="Straight Arrow Connector 163"/>
          <p:cNvCxnSpPr>
            <a:stCxn id="134" idx="3"/>
            <a:endCxn id="126" idx="1"/>
          </p:cNvCxnSpPr>
          <p:nvPr/>
        </p:nvCxnSpPr>
        <p:spPr bwMode="auto">
          <a:xfrm flipV="1">
            <a:off x="1782166" y="1097129"/>
            <a:ext cx="171450" cy="211137"/>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65" name="Straight Arrow Connector 164"/>
          <p:cNvCxnSpPr>
            <a:stCxn id="126" idx="2"/>
            <a:endCxn id="128" idx="1"/>
          </p:cNvCxnSpPr>
          <p:nvPr/>
        </p:nvCxnSpPr>
        <p:spPr bwMode="auto">
          <a:xfrm rot="16200000" flipH="1">
            <a:off x="1971078" y="1173328"/>
            <a:ext cx="181769" cy="12303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66" name="Straight Arrow Connector 165"/>
          <p:cNvCxnSpPr>
            <a:stCxn id="132" idx="3"/>
            <a:endCxn id="137" idx="1"/>
          </p:cNvCxnSpPr>
          <p:nvPr/>
        </p:nvCxnSpPr>
        <p:spPr bwMode="auto">
          <a:xfrm flipV="1">
            <a:off x="997941" y="1859129"/>
            <a:ext cx="592137" cy="3809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67" name="Straight Arrow Connector 166"/>
          <p:cNvCxnSpPr>
            <a:stCxn id="118" idx="2"/>
            <a:endCxn id="122" idx="0"/>
          </p:cNvCxnSpPr>
          <p:nvPr/>
        </p:nvCxnSpPr>
        <p:spPr bwMode="auto">
          <a:xfrm rot="16200000" flipH="1">
            <a:off x="1721841" y="1744827"/>
            <a:ext cx="287337" cy="1524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68" name="Straight Arrow Connector 167"/>
          <p:cNvCxnSpPr>
            <a:stCxn id="122" idx="3"/>
            <a:endCxn id="130" idx="1"/>
          </p:cNvCxnSpPr>
          <p:nvPr/>
        </p:nvCxnSpPr>
        <p:spPr bwMode="auto">
          <a:xfrm>
            <a:off x="1988541" y="2011528"/>
            <a:ext cx="363537" cy="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69" name="Straight Arrow Connector 168"/>
          <p:cNvCxnSpPr>
            <a:stCxn id="129" idx="2"/>
            <a:endCxn id="123" idx="3"/>
          </p:cNvCxnSpPr>
          <p:nvPr/>
        </p:nvCxnSpPr>
        <p:spPr bwMode="auto">
          <a:xfrm rot="5400000">
            <a:off x="2523528" y="1544010"/>
            <a:ext cx="84932" cy="240507"/>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70" name="Straight Arrow Connector 169"/>
          <p:cNvCxnSpPr>
            <a:stCxn id="127" idx="2"/>
            <a:endCxn id="129" idx="0"/>
          </p:cNvCxnSpPr>
          <p:nvPr/>
        </p:nvCxnSpPr>
        <p:spPr bwMode="auto">
          <a:xfrm rot="16200000" flipH="1">
            <a:off x="2426691" y="1268578"/>
            <a:ext cx="384175" cy="13493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71" name="Straight Arrow Connector 170"/>
          <p:cNvCxnSpPr>
            <a:stCxn id="136" idx="3"/>
            <a:endCxn id="125" idx="1"/>
          </p:cNvCxnSpPr>
          <p:nvPr/>
        </p:nvCxnSpPr>
        <p:spPr bwMode="auto">
          <a:xfrm>
            <a:off x="1531341" y="1478128"/>
            <a:ext cx="849312" cy="127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72" name="Straight Arrow Connector 171"/>
          <p:cNvCxnSpPr>
            <a:stCxn id="138" idx="3"/>
            <a:endCxn id="133" idx="1"/>
          </p:cNvCxnSpPr>
          <p:nvPr/>
        </p:nvCxnSpPr>
        <p:spPr bwMode="auto">
          <a:xfrm flipV="1">
            <a:off x="921741" y="1249529"/>
            <a:ext cx="363537" cy="1524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73" name="Straight Arrow Connector 172"/>
          <p:cNvCxnSpPr>
            <a:stCxn id="126" idx="1"/>
            <a:endCxn id="135" idx="3"/>
          </p:cNvCxnSpPr>
          <p:nvPr/>
        </p:nvCxnSpPr>
        <p:spPr bwMode="auto">
          <a:xfrm rot="10800000" flipV="1">
            <a:off x="1178916" y="1097129"/>
            <a:ext cx="774700" cy="76200"/>
          </a:xfrm>
          <a:prstGeom prst="straightConnector1">
            <a:avLst/>
          </a:prstGeom>
          <a:solidFill>
            <a:srgbClr val="00B8FF"/>
          </a:solidFill>
          <a:ln w="15875" cap="flat" cmpd="sng" algn="ctr">
            <a:solidFill>
              <a:srgbClr val="92D050"/>
            </a:solidFill>
            <a:prstDash val="solid"/>
            <a:round/>
            <a:headEnd type="none" w="med" len="med"/>
            <a:tailEnd type="none"/>
          </a:ln>
          <a:effectLst/>
        </p:spPr>
      </p:cxnSp>
      <p:pic>
        <p:nvPicPr>
          <p:cNvPr id="177" name="Picture 20"/>
          <p:cNvPicPr>
            <a:picLocks noChangeAspect="1" noChangeArrowheads="1"/>
          </p:cNvPicPr>
          <p:nvPr/>
        </p:nvPicPr>
        <p:blipFill>
          <a:blip r:embed="rId3" cstate="print"/>
          <a:srcRect/>
          <a:stretch>
            <a:fillRect/>
          </a:stretch>
        </p:blipFill>
        <p:spPr bwMode="auto">
          <a:xfrm>
            <a:off x="1612995" y="3167313"/>
            <a:ext cx="93662" cy="93663"/>
          </a:xfrm>
          <a:prstGeom prst="rect">
            <a:avLst/>
          </a:prstGeom>
          <a:noFill/>
          <a:ln w="9525">
            <a:noFill/>
            <a:round/>
            <a:headEnd type="triangle" w="med" len="med"/>
            <a:tailEnd/>
          </a:ln>
        </p:spPr>
      </p:pic>
      <p:pic>
        <p:nvPicPr>
          <p:cNvPr id="178" name="Picture 23"/>
          <p:cNvPicPr>
            <a:picLocks noChangeAspect="1" noChangeArrowheads="1"/>
          </p:cNvPicPr>
          <p:nvPr/>
        </p:nvPicPr>
        <p:blipFill>
          <a:blip r:embed="rId3" cstate="print"/>
          <a:srcRect/>
          <a:stretch>
            <a:fillRect/>
          </a:stretch>
        </p:blipFill>
        <p:spPr bwMode="auto">
          <a:xfrm>
            <a:off x="698595" y="3319713"/>
            <a:ext cx="93662" cy="93663"/>
          </a:xfrm>
          <a:prstGeom prst="rect">
            <a:avLst/>
          </a:prstGeom>
          <a:noFill/>
          <a:ln w="9525">
            <a:noFill/>
            <a:round/>
            <a:headEnd type="triangle" w="med" len="med"/>
            <a:tailEnd/>
          </a:ln>
        </p:spPr>
      </p:pic>
      <p:pic>
        <p:nvPicPr>
          <p:cNvPr id="179" name="Picture 11"/>
          <p:cNvPicPr>
            <a:picLocks noChangeAspect="1" noChangeArrowheads="1"/>
          </p:cNvPicPr>
          <p:nvPr/>
        </p:nvPicPr>
        <p:blipFill>
          <a:blip r:embed="rId4" cstate="print"/>
          <a:srcRect/>
          <a:stretch>
            <a:fillRect/>
          </a:stretch>
        </p:blipFill>
        <p:spPr bwMode="auto">
          <a:xfrm>
            <a:off x="1308195" y="3853113"/>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80" name="Picture 13"/>
          <p:cNvPicPr>
            <a:picLocks noChangeAspect="1" noChangeArrowheads="1"/>
          </p:cNvPicPr>
          <p:nvPr/>
        </p:nvPicPr>
        <p:blipFill>
          <a:blip r:embed="rId4" cstate="print"/>
          <a:srcRect/>
          <a:stretch>
            <a:fillRect/>
          </a:stretch>
        </p:blipFill>
        <p:spPr bwMode="auto">
          <a:xfrm>
            <a:off x="1079595" y="3167313"/>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81" name="Picture 14"/>
          <p:cNvPicPr>
            <a:picLocks noChangeAspect="1" noChangeArrowheads="1"/>
          </p:cNvPicPr>
          <p:nvPr/>
        </p:nvPicPr>
        <p:blipFill>
          <a:blip r:embed="rId4" cstate="print"/>
          <a:srcRect/>
          <a:stretch>
            <a:fillRect/>
          </a:stretch>
        </p:blipFill>
        <p:spPr bwMode="auto">
          <a:xfrm>
            <a:off x="1765395" y="3548313"/>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82" name="Picture 15"/>
          <p:cNvPicPr>
            <a:picLocks noChangeAspect="1" noChangeArrowheads="1"/>
          </p:cNvPicPr>
          <p:nvPr/>
        </p:nvPicPr>
        <p:blipFill>
          <a:blip r:embed="rId4" cstate="print"/>
          <a:srcRect/>
          <a:stretch>
            <a:fillRect/>
          </a:stretch>
        </p:blipFill>
        <p:spPr bwMode="auto">
          <a:xfrm>
            <a:off x="2222595" y="3243513"/>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83" name="Picture 18"/>
          <p:cNvPicPr>
            <a:picLocks noChangeAspect="1" noChangeArrowheads="1"/>
          </p:cNvPicPr>
          <p:nvPr/>
        </p:nvPicPr>
        <p:blipFill>
          <a:blip r:embed="rId4" cstate="print"/>
          <a:srcRect/>
          <a:stretch>
            <a:fillRect/>
          </a:stretch>
        </p:blipFill>
        <p:spPr bwMode="auto">
          <a:xfrm>
            <a:off x="1079595" y="3395913"/>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84" name="Picture 20"/>
          <p:cNvPicPr>
            <a:picLocks noChangeAspect="1" noChangeArrowheads="1"/>
          </p:cNvPicPr>
          <p:nvPr/>
        </p:nvPicPr>
        <p:blipFill>
          <a:blip r:embed="rId3" cstate="print"/>
          <a:srcRect/>
          <a:stretch>
            <a:fillRect/>
          </a:stretch>
        </p:blipFill>
        <p:spPr bwMode="auto">
          <a:xfrm>
            <a:off x="2251170" y="3027613"/>
            <a:ext cx="93662" cy="93663"/>
          </a:xfrm>
          <a:prstGeom prst="rect">
            <a:avLst/>
          </a:prstGeom>
          <a:noFill/>
          <a:ln w="9525">
            <a:noFill/>
            <a:round/>
            <a:headEnd type="triangle" w="med" len="med"/>
            <a:tailEnd/>
          </a:ln>
        </p:spPr>
      </p:pic>
      <p:pic>
        <p:nvPicPr>
          <p:cNvPr id="185" name="Picture 23"/>
          <p:cNvPicPr>
            <a:picLocks noChangeAspect="1" noChangeArrowheads="1"/>
          </p:cNvPicPr>
          <p:nvPr/>
        </p:nvPicPr>
        <p:blipFill>
          <a:blip r:embed="rId3" cstate="print"/>
          <a:srcRect/>
          <a:stretch>
            <a:fillRect/>
          </a:stretch>
        </p:blipFill>
        <p:spPr bwMode="auto">
          <a:xfrm>
            <a:off x="1824133" y="3972365"/>
            <a:ext cx="93662" cy="93663"/>
          </a:xfrm>
          <a:prstGeom prst="rect">
            <a:avLst/>
          </a:prstGeom>
          <a:noFill/>
          <a:ln w="9525">
            <a:noFill/>
            <a:round/>
            <a:headEnd type="triangle" w="med" len="med"/>
            <a:tailEnd/>
          </a:ln>
        </p:spPr>
      </p:pic>
      <p:pic>
        <p:nvPicPr>
          <p:cNvPr id="186" name="Picture 11"/>
          <p:cNvPicPr>
            <a:picLocks noChangeAspect="1" noChangeArrowheads="1"/>
          </p:cNvPicPr>
          <p:nvPr/>
        </p:nvPicPr>
        <p:blipFill>
          <a:blip r:embed="rId4" cstate="print"/>
          <a:srcRect/>
          <a:stretch>
            <a:fillRect/>
          </a:stretch>
        </p:blipFill>
        <p:spPr bwMode="auto">
          <a:xfrm>
            <a:off x="2374995" y="3866349"/>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87" name="Picture 13"/>
          <p:cNvPicPr>
            <a:picLocks noChangeAspect="1" noChangeArrowheads="1"/>
          </p:cNvPicPr>
          <p:nvPr/>
        </p:nvPicPr>
        <p:blipFill>
          <a:blip r:embed="rId4" cstate="print"/>
          <a:srcRect/>
          <a:stretch>
            <a:fillRect/>
          </a:stretch>
        </p:blipFill>
        <p:spPr bwMode="auto">
          <a:xfrm>
            <a:off x="1993995" y="2862513"/>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88" name="Picture 14"/>
          <p:cNvPicPr>
            <a:picLocks noChangeAspect="1" noChangeArrowheads="1"/>
          </p:cNvPicPr>
          <p:nvPr/>
        </p:nvPicPr>
        <p:blipFill>
          <a:blip r:embed="rId4" cstate="print"/>
          <a:srcRect/>
          <a:stretch>
            <a:fillRect/>
          </a:stretch>
        </p:blipFill>
        <p:spPr bwMode="auto">
          <a:xfrm>
            <a:off x="2509932" y="3111751"/>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89" name="Picture 15"/>
          <p:cNvPicPr>
            <a:picLocks noChangeAspect="1" noChangeArrowheads="1"/>
          </p:cNvPicPr>
          <p:nvPr/>
        </p:nvPicPr>
        <p:blipFill>
          <a:blip r:embed="rId4" cstate="print"/>
          <a:srcRect/>
          <a:stretch>
            <a:fillRect/>
          </a:stretch>
        </p:blipFill>
        <p:spPr bwMode="auto">
          <a:xfrm>
            <a:off x="2222595" y="3548313"/>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90" name="Picture 18"/>
          <p:cNvPicPr>
            <a:picLocks noChangeAspect="1" noChangeArrowheads="1"/>
          </p:cNvPicPr>
          <p:nvPr/>
        </p:nvPicPr>
        <p:blipFill>
          <a:blip r:embed="rId4" cstate="print"/>
          <a:srcRect/>
          <a:stretch>
            <a:fillRect/>
          </a:stretch>
        </p:blipFill>
        <p:spPr bwMode="auto">
          <a:xfrm>
            <a:off x="1917795" y="3243513"/>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91" name="Picture 14"/>
          <p:cNvPicPr>
            <a:picLocks noChangeAspect="1" noChangeArrowheads="1"/>
          </p:cNvPicPr>
          <p:nvPr/>
        </p:nvPicPr>
        <p:blipFill>
          <a:blip r:embed="rId4" cstate="print"/>
          <a:srcRect/>
          <a:stretch>
            <a:fillRect/>
          </a:stretch>
        </p:blipFill>
        <p:spPr bwMode="auto">
          <a:xfrm>
            <a:off x="774795" y="2836021"/>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92" name="Picture 20"/>
          <p:cNvPicPr>
            <a:picLocks noChangeAspect="1" noChangeArrowheads="1"/>
          </p:cNvPicPr>
          <p:nvPr/>
        </p:nvPicPr>
        <p:blipFill>
          <a:blip r:embed="rId3" cstate="print"/>
          <a:srcRect/>
          <a:stretch>
            <a:fillRect/>
          </a:stretch>
        </p:blipFill>
        <p:spPr bwMode="auto">
          <a:xfrm>
            <a:off x="1155795" y="2786313"/>
            <a:ext cx="93662" cy="93663"/>
          </a:xfrm>
          <a:prstGeom prst="rect">
            <a:avLst/>
          </a:prstGeom>
          <a:noFill/>
          <a:ln w="9525">
            <a:noFill/>
            <a:round/>
            <a:headEnd type="triangle" w="med" len="med"/>
            <a:tailEnd/>
          </a:ln>
        </p:spPr>
      </p:pic>
      <p:pic>
        <p:nvPicPr>
          <p:cNvPr id="193" name="Picture 11"/>
          <p:cNvPicPr>
            <a:picLocks noChangeAspect="1" noChangeArrowheads="1"/>
          </p:cNvPicPr>
          <p:nvPr/>
        </p:nvPicPr>
        <p:blipFill>
          <a:blip r:embed="rId4" cstate="print"/>
          <a:srcRect/>
          <a:stretch>
            <a:fillRect/>
          </a:stretch>
        </p:blipFill>
        <p:spPr bwMode="auto">
          <a:xfrm>
            <a:off x="1559021" y="2845050"/>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94" name="Picture 13"/>
          <p:cNvPicPr>
            <a:picLocks noChangeAspect="1" noChangeArrowheads="1"/>
          </p:cNvPicPr>
          <p:nvPr/>
        </p:nvPicPr>
        <p:blipFill>
          <a:blip r:embed="rId4" cstate="print"/>
          <a:srcRect/>
          <a:stretch>
            <a:fillRect/>
          </a:stretch>
        </p:blipFill>
        <p:spPr bwMode="auto">
          <a:xfrm>
            <a:off x="955770" y="2710113"/>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95" name="Picture 14"/>
          <p:cNvPicPr>
            <a:picLocks noChangeAspect="1" noChangeArrowheads="1"/>
          </p:cNvPicPr>
          <p:nvPr/>
        </p:nvPicPr>
        <p:blipFill>
          <a:blip r:embed="rId4" cstate="print"/>
          <a:srcRect/>
          <a:stretch>
            <a:fillRect/>
          </a:stretch>
        </p:blipFill>
        <p:spPr bwMode="auto">
          <a:xfrm>
            <a:off x="1308195" y="3014913"/>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96" name="Picture 15"/>
          <p:cNvPicPr>
            <a:picLocks noChangeAspect="1" noChangeArrowheads="1"/>
          </p:cNvPicPr>
          <p:nvPr/>
        </p:nvPicPr>
        <p:blipFill>
          <a:blip r:embed="rId4" cstate="print"/>
          <a:srcRect/>
          <a:stretch>
            <a:fillRect/>
          </a:stretch>
        </p:blipFill>
        <p:spPr bwMode="auto">
          <a:xfrm>
            <a:off x="1460595" y="3395913"/>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97" name="Picture 18"/>
          <p:cNvPicPr>
            <a:picLocks noChangeAspect="1" noChangeArrowheads="1"/>
          </p:cNvPicPr>
          <p:nvPr/>
        </p:nvPicPr>
        <p:blipFill>
          <a:blip r:embed="rId4" cstate="print"/>
          <a:srcRect/>
          <a:stretch>
            <a:fillRect/>
          </a:stretch>
        </p:blipFill>
        <p:spPr bwMode="auto">
          <a:xfrm>
            <a:off x="1467211" y="2686925"/>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cxnSp>
        <p:nvCxnSpPr>
          <p:cNvPr id="198" name="Straight Arrow Connector 197"/>
          <p:cNvCxnSpPr>
            <a:stCxn id="185" idx="3"/>
            <a:endCxn id="186" idx="1"/>
          </p:cNvCxnSpPr>
          <p:nvPr/>
        </p:nvCxnSpPr>
        <p:spPr bwMode="auto">
          <a:xfrm flipV="1">
            <a:off x="1917795" y="3913181"/>
            <a:ext cx="457200" cy="106016"/>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99" name="Straight Arrow Connector 198"/>
          <p:cNvCxnSpPr>
            <a:stCxn id="187" idx="0"/>
            <a:endCxn id="186" idx="2"/>
          </p:cNvCxnSpPr>
          <p:nvPr/>
        </p:nvCxnSpPr>
        <p:spPr bwMode="auto">
          <a:xfrm rot="16200000" flipH="1">
            <a:off x="1682576" y="3220763"/>
            <a:ext cx="1097499" cy="3809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00" name="Straight Arrow Connector 199"/>
          <p:cNvCxnSpPr>
            <a:stCxn id="190" idx="0"/>
            <a:endCxn id="187" idx="2"/>
          </p:cNvCxnSpPr>
          <p:nvPr/>
        </p:nvCxnSpPr>
        <p:spPr bwMode="auto">
          <a:xfrm rot="5400000" flipH="1" flipV="1">
            <a:off x="1859059" y="3061745"/>
            <a:ext cx="287337" cy="762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01" name="Straight Arrow Connector 200"/>
          <p:cNvCxnSpPr>
            <a:stCxn id="177" idx="3"/>
            <a:endCxn id="190" idx="1"/>
          </p:cNvCxnSpPr>
          <p:nvPr/>
        </p:nvCxnSpPr>
        <p:spPr bwMode="auto">
          <a:xfrm>
            <a:off x="1706657" y="3214145"/>
            <a:ext cx="211138" cy="762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02" name="Straight Arrow Connector 201"/>
          <p:cNvCxnSpPr>
            <a:stCxn id="190" idx="3"/>
            <a:endCxn id="182" idx="1"/>
          </p:cNvCxnSpPr>
          <p:nvPr/>
        </p:nvCxnSpPr>
        <p:spPr bwMode="auto">
          <a:xfrm>
            <a:off x="2011458" y="3290345"/>
            <a:ext cx="2111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03" name="Straight Arrow Connector 202"/>
          <p:cNvCxnSpPr>
            <a:stCxn id="193" idx="2"/>
            <a:endCxn id="177" idx="0"/>
          </p:cNvCxnSpPr>
          <p:nvPr/>
        </p:nvCxnSpPr>
        <p:spPr bwMode="auto">
          <a:xfrm rot="16200000" flipH="1">
            <a:off x="1518539" y="3026026"/>
            <a:ext cx="228600" cy="53974"/>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04" name="Straight Arrow Connector 203"/>
          <p:cNvCxnSpPr>
            <a:stCxn id="195" idx="0"/>
            <a:endCxn id="193" idx="1"/>
          </p:cNvCxnSpPr>
          <p:nvPr/>
        </p:nvCxnSpPr>
        <p:spPr bwMode="auto">
          <a:xfrm rot="5400000" flipH="1" flipV="1">
            <a:off x="1395509" y="2851401"/>
            <a:ext cx="123031" cy="203994"/>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05" name="Straight Arrow Connector 204"/>
          <p:cNvCxnSpPr>
            <a:stCxn id="184" idx="2"/>
            <a:endCxn id="182" idx="0"/>
          </p:cNvCxnSpPr>
          <p:nvPr/>
        </p:nvCxnSpPr>
        <p:spPr bwMode="auto">
          <a:xfrm rot="5400000">
            <a:off x="2222596" y="3168107"/>
            <a:ext cx="122237" cy="28575"/>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06" name="Straight Arrow Connector 205"/>
          <p:cNvCxnSpPr>
            <a:stCxn id="188" idx="1"/>
            <a:endCxn id="184" idx="3"/>
          </p:cNvCxnSpPr>
          <p:nvPr/>
        </p:nvCxnSpPr>
        <p:spPr bwMode="auto">
          <a:xfrm rot="10800000">
            <a:off x="2344832" y="3074446"/>
            <a:ext cx="165100" cy="84137"/>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07" name="Straight Arrow Connector 206"/>
          <p:cNvCxnSpPr>
            <a:stCxn id="196" idx="0"/>
            <a:endCxn id="195" idx="2"/>
          </p:cNvCxnSpPr>
          <p:nvPr/>
        </p:nvCxnSpPr>
        <p:spPr bwMode="auto">
          <a:xfrm rot="16200000" flipV="1">
            <a:off x="1287558" y="3176044"/>
            <a:ext cx="287338" cy="1523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08" name="Straight Arrow Connector 207"/>
          <p:cNvCxnSpPr>
            <a:endCxn id="182" idx="2"/>
          </p:cNvCxnSpPr>
          <p:nvPr/>
        </p:nvCxnSpPr>
        <p:spPr bwMode="auto">
          <a:xfrm rot="5400000" flipH="1" flipV="1">
            <a:off x="2149174" y="3457429"/>
            <a:ext cx="240505"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09" name="Straight Arrow Connector 208"/>
          <p:cNvCxnSpPr>
            <a:stCxn id="181" idx="0"/>
            <a:endCxn id="190" idx="2"/>
          </p:cNvCxnSpPr>
          <p:nvPr/>
        </p:nvCxnSpPr>
        <p:spPr bwMode="auto">
          <a:xfrm rot="5400000" flipH="1" flipV="1">
            <a:off x="1782859" y="3366545"/>
            <a:ext cx="211137" cy="1524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10" name="Straight Arrow Connector 209"/>
          <p:cNvCxnSpPr>
            <a:stCxn id="192" idx="2"/>
            <a:endCxn id="195" idx="1"/>
          </p:cNvCxnSpPr>
          <p:nvPr/>
        </p:nvCxnSpPr>
        <p:spPr bwMode="auto">
          <a:xfrm rot="16200000" flipH="1">
            <a:off x="1164526" y="2918075"/>
            <a:ext cx="181768" cy="10556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11" name="Straight Arrow Connector 210"/>
          <p:cNvCxnSpPr>
            <a:stCxn id="179" idx="0"/>
            <a:endCxn id="196" idx="2"/>
          </p:cNvCxnSpPr>
          <p:nvPr/>
        </p:nvCxnSpPr>
        <p:spPr bwMode="auto">
          <a:xfrm rot="5400000" flipH="1" flipV="1">
            <a:off x="1249458" y="3595145"/>
            <a:ext cx="363537" cy="1524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12" name="Straight Arrow Connector 211"/>
          <p:cNvCxnSpPr>
            <a:stCxn id="181" idx="1"/>
            <a:endCxn id="196" idx="3"/>
          </p:cNvCxnSpPr>
          <p:nvPr/>
        </p:nvCxnSpPr>
        <p:spPr bwMode="auto">
          <a:xfrm rot="10800000">
            <a:off x="1554257" y="3442746"/>
            <a:ext cx="211138" cy="1523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13" name="Straight Arrow Connector 212"/>
          <p:cNvCxnSpPr>
            <a:stCxn id="183" idx="3"/>
            <a:endCxn id="196" idx="1"/>
          </p:cNvCxnSpPr>
          <p:nvPr/>
        </p:nvCxnSpPr>
        <p:spPr bwMode="auto">
          <a:xfrm>
            <a:off x="1173258" y="3442745"/>
            <a:ext cx="2873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14" name="Straight Arrow Connector 213"/>
          <p:cNvCxnSpPr>
            <a:stCxn id="197" idx="2"/>
            <a:endCxn id="183" idx="1"/>
          </p:cNvCxnSpPr>
          <p:nvPr/>
        </p:nvCxnSpPr>
        <p:spPr bwMode="auto">
          <a:xfrm rot="5400000">
            <a:off x="965741" y="2894442"/>
            <a:ext cx="662157" cy="43444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15" name="Straight Arrow Connector 214"/>
          <p:cNvCxnSpPr>
            <a:stCxn id="180" idx="2"/>
            <a:endCxn id="183" idx="0"/>
          </p:cNvCxnSpPr>
          <p:nvPr/>
        </p:nvCxnSpPr>
        <p:spPr bwMode="auto">
          <a:xfrm rot="5400000">
            <a:off x="1058959" y="3328444"/>
            <a:ext cx="1349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16" name="Straight Arrow Connector 215"/>
          <p:cNvCxnSpPr>
            <a:stCxn id="194" idx="2"/>
            <a:endCxn id="180" idx="0"/>
          </p:cNvCxnSpPr>
          <p:nvPr/>
        </p:nvCxnSpPr>
        <p:spPr bwMode="auto">
          <a:xfrm rot="16200000" flipH="1">
            <a:off x="882746" y="2923631"/>
            <a:ext cx="363537" cy="123825"/>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17" name="Straight Arrow Connector 216"/>
          <p:cNvCxnSpPr>
            <a:stCxn id="191" idx="0"/>
            <a:endCxn id="183" idx="1"/>
          </p:cNvCxnSpPr>
          <p:nvPr/>
        </p:nvCxnSpPr>
        <p:spPr bwMode="auto">
          <a:xfrm rot="16200000" flipH="1">
            <a:off x="647249" y="3010399"/>
            <a:ext cx="606724" cy="25796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18" name="Straight Arrow Connector 217"/>
          <p:cNvCxnSpPr>
            <a:stCxn id="191" idx="0"/>
            <a:endCxn id="178" idx="2"/>
          </p:cNvCxnSpPr>
          <p:nvPr/>
        </p:nvCxnSpPr>
        <p:spPr bwMode="auto">
          <a:xfrm rot="16200000" flipH="1" flipV="1">
            <a:off x="494849" y="3086597"/>
            <a:ext cx="577355" cy="762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19" name="Straight Arrow Connector 218"/>
          <p:cNvCxnSpPr>
            <a:stCxn id="179" idx="1"/>
            <a:endCxn id="191" idx="3"/>
          </p:cNvCxnSpPr>
          <p:nvPr/>
        </p:nvCxnSpPr>
        <p:spPr bwMode="auto">
          <a:xfrm rot="10800000">
            <a:off x="868459" y="2882853"/>
            <a:ext cx="439737" cy="1017093"/>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20" name="Straight Arrow Connector 219"/>
          <p:cNvCxnSpPr>
            <a:stCxn id="194" idx="2"/>
            <a:endCxn id="178" idx="0"/>
          </p:cNvCxnSpPr>
          <p:nvPr/>
        </p:nvCxnSpPr>
        <p:spPr bwMode="auto">
          <a:xfrm rot="5400000">
            <a:off x="616046" y="2933156"/>
            <a:ext cx="515937" cy="257176"/>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21" name="Straight Arrow Connector 220"/>
          <p:cNvCxnSpPr>
            <a:stCxn id="177" idx="1"/>
            <a:endCxn id="180" idx="3"/>
          </p:cNvCxnSpPr>
          <p:nvPr/>
        </p:nvCxnSpPr>
        <p:spPr bwMode="auto">
          <a:xfrm rot="10800000">
            <a:off x="1173259" y="3214145"/>
            <a:ext cx="4397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22" name="Straight Arrow Connector 221"/>
          <p:cNvCxnSpPr>
            <a:stCxn id="179" idx="3"/>
            <a:endCxn id="189" idx="1"/>
          </p:cNvCxnSpPr>
          <p:nvPr/>
        </p:nvCxnSpPr>
        <p:spPr bwMode="auto">
          <a:xfrm flipV="1">
            <a:off x="1401857" y="3595145"/>
            <a:ext cx="820738" cy="3048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23" name="Straight Arrow Connector 222"/>
          <p:cNvCxnSpPr>
            <a:stCxn id="193" idx="3"/>
            <a:endCxn id="185" idx="1"/>
          </p:cNvCxnSpPr>
          <p:nvPr/>
        </p:nvCxnSpPr>
        <p:spPr bwMode="auto">
          <a:xfrm>
            <a:off x="1652683" y="2891882"/>
            <a:ext cx="171450" cy="1127315"/>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24" name="Straight Arrow Connector 223"/>
          <p:cNvCxnSpPr>
            <a:stCxn id="185" idx="2"/>
            <a:endCxn id="187" idx="1"/>
          </p:cNvCxnSpPr>
          <p:nvPr/>
        </p:nvCxnSpPr>
        <p:spPr bwMode="auto">
          <a:xfrm rot="5400000" flipH="1" flipV="1">
            <a:off x="1354137" y="3426171"/>
            <a:ext cx="1156683" cy="12303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25" name="Straight Arrow Connector 224"/>
          <p:cNvCxnSpPr>
            <a:stCxn id="191" idx="3"/>
            <a:endCxn id="196" idx="1"/>
          </p:cNvCxnSpPr>
          <p:nvPr/>
        </p:nvCxnSpPr>
        <p:spPr bwMode="auto">
          <a:xfrm>
            <a:off x="868458" y="2882852"/>
            <a:ext cx="592137" cy="559893"/>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26" name="Straight Arrow Connector 225"/>
          <p:cNvCxnSpPr>
            <a:stCxn id="177" idx="2"/>
            <a:endCxn id="181" idx="0"/>
          </p:cNvCxnSpPr>
          <p:nvPr/>
        </p:nvCxnSpPr>
        <p:spPr bwMode="auto">
          <a:xfrm rot="16200000" flipH="1">
            <a:off x="1592358" y="3328443"/>
            <a:ext cx="287337" cy="1524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27" name="Straight Arrow Connector 226"/>
          <p:cNvCxnSpPr>
            <a:stCxn id="181" idx="3"/>
            <a:endCxn id="189" idx="1"/>
          </p:cNvCxnSpPr>
          <p:nvPr/>
        </p:nvCxnSpPr>
        <p:spPr bwMode="auto">
          <a:xfrm>
            <a:off x="1859058" y="3595144"/>
            <a:ext cx="363537" cy="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28" name="Straight Arrow Connector 227"/>
          <p:cNvCxnSpPr>
            <a:stCxn id="188" idx="2"/>
            <a:endCxn id="182" idx="3"/>
          </p:cNvCxnSpPr>
          <p:nvPr/>
        </p:nvCxnSpPr>
        <p:spPr bwMode="auto">
          <a:xfrm rot="5400000">
            <a:off x="2394045" y="3127626"/>
            <a:ext cx="84932" cy="240507"/>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29" name="Straight Arrow Connector 228"/>
          <p:cNvCxnSpPr>
            <a:stCxn id="186" idx="2"/>
            <a:endCxn id="188" idx="0"/>
          </p:cNvCxnSpPr>
          <p:nvPr/>
        </p:nvCxnSpPr>
        <p:spPr bwMode="auto">
          <a:xfrm rot="5400000" flipH="1" flipV="1">
            <a:off x="2065164" y="3468413"/>
            <a:ext cx="848261" cy="13493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30" name="Straight Arrow Connector 229"/>
          <p:cNvCxnSpPr>
            <a:stCxn id="195" idx="3"/>
            <a:endCxn id="184" idx="1"/>
          </p:cNvCxnSpPr>
          <p:nvPr/>
        </p:nvCxnSpPr>
        <p:spPr bwMode="auto">
          <a:xfrm>
            <a:off x="1401858" y="3061744"/>
            <a:ext cx="849312" cy="127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31" name="Straight Arrow Connector 230"/>
          <p:cNvCxnSpPr>
            <a:stCxn id="197" idx="3"/>
            <a:endCxn id="192" idx="1"/>
          </p:cNvCxnSpPr>
          <p:nvPr/>
        </p:nvCxnSpPr>
        <p:spPr bwMode="auto">
          <a:xfrm flipH="1">
            <a:off x="1155795" y="2733757"/>
            <a:ext cx="405079" cy="993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32" name="Straight Arrow Connector 231"/>
          <p:cNvCxnSpPr>
            <a:stCxn id="185" idx="1"/>
            <a:endCxn id="194" idx="3"/>
          </p:cNvCxnSpPr>
          <p:nvPr/>
        </p:nvCxnSpPr>
        <p:spPr bwMode="auto">
          <a:xfrm rot="10800000">
            <a:off x="1049433" y="2756945"/>
            <a:ext cx="774700" cy="1262252"/>
          </a:xfrm>
          <a:prstGeom prst="straightConnector1">
            <a:avLst/>
          </a:prstGeom>
          <a:solidFill>
            <a:srgbClr val="00B8FF"/>
          </a:solidFill>
          <a:ln w="15875" cap="flat" cmpd="sng" algn="ctr">
            <a:solidFill>
              <a:srgbClr val="92D050"/>
            </a:solidFill>
            <a:prstDash val="solid"/>
            <a:round/>
            <a:headEnd type="none" w="med" len="med"/>
            <a:tailEnd type="none"/>
          </a:ln>
          <a:effectLst/>
        </p:spPr>
      </p:cxnSp>
      <p:pic>
        <p:nvPicPr>
          <p:cNvPr id="345" name="Picture 20"/>
          <p:cNvPicPr>
            <a:picLocks noChangeAspect="1" noChangeArrowheads="1"/>
          </p:cNvPicPr>
          <p:nvPr/>
        </p:nvPicPr>
        <p:blipFill>
          <a:blip r:embed="rId3" cstate="print"/>
          <a:srcRect/>
          <a:stretch>
            <a:fillRect/>
          </a:stretch>
        </p:blipFill>
        <p:spPr bwMode="auto">
          <a:xfrm>
            <a:off x="5578934" y="3896173"/>
            <a:ext cx="93662" cy="93663"/>
          </a:xfrm>
          <a:prstGeom prst="rect">
            <a:avLst/>
          </a:prstGeom>
          <a:noFill/>
          <a:ln w="9525">
            <a:noFill/>
            <a:round/>
            <a:headEnd type="triangle" w="med" len="med"/>
            <a:tailEnd/>
          </a:ln>
        </p:spPr>
      </p:pic>
      <p:pic>
        <p:nvPicPr>
          <p:cNvPr id="346" name="Picture 23"/>
          <p:cNvPicPr>
            <a:picLocks noChangeAspect="1" noChangeArrowheads="1"/>
          </p:cNvPicPr>
          <p:nvPr/>
        </p:nvPicPr>
        <p:blipFill>
          <a:blip r:embed="rId3" cstate="print"/>
          <a:srcRect/>
          <a:stretch>
            <a:fillRect/>
          </a:stretch>
        </p:blipFill>
        <p:spPr bwMode="auto">
          <a:xfrm>
            <a:off x="4664534" y="4048573"/>
            <a:ext cx="93662" cy="93663"/>
          </a:xfrm>
          <a:prstGeom prst="rect">
            <a:avLst/>
          </a:prstGeom>
          <a:noFill/>
          <a:ln w="9525">
            <a:noFill/>
            <a:round/>
            <a:headEnd type="triangle" w="med" len="med"/>
            <a:tailEnd/>
          </a:ln>
        </p:spPr>
      </p:pic>
      <p:pic>
        <p:nvPicPr>
          <p:cNvPr id="347" name="Picture 11"/>
          <p:cNvPicPr>
            <a:picLocks noChangeAspect="1" noChangeArrowheads="1"/>
          </p:cNvPicPr>
          <p:nvPr/>
        </p:nvPicPr>
        <p:blipFill>
          <a:blip r:embed="rId4" cstate="print"/>
          <a:srcRect/>
          <a:stretch>
            <a:fillRect/>
          </a:stretch>
        </p:blipFill>
        <p:spPr bwMode="auto">
          <a:xfrm>
            <a:off x="5274134" y="4581973"/>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348" name="Picture 13"/>
          <p:cNvPicPr>
            <a:picLocks noChangeAspect="1" noChangeArrowheads="1"/>
          </p:cNvPicPr>
          <p:nvPr/>
        </p:nvPicPr>
        <p:blipFill>
          <a:blip r:embed="rId4" cstate="print"/>
          <a:srcRect/>
          <a:stretch>
            <a:fillRect/>
          </a:stretch>
        </p:blipFill>
        <p:spPr bwMode="auto">
          <a:xfrm>
            <a:off x="5045534" y="3896173"/>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349" name="Picture 14"/>
          <p:cNvPicPr>
            <a:picLocks noChangeAspect="1" noChangeArrowheads="1"/>
          </p:cNvPicPr>
          <p:nvPr/>
        </p:nvPicPr>
        <p:blipFill>
          <a:blip r:embed="rId4" cstate="print"/>
          <a:srcRect/>
          <a:stretch>
            <a:fillRect/>
          </a:stretch>
        </p:blipFill>
        <p:spPr bwMode="auto">
          <a:xfrm>
            <a:off x="5731334" y="4277173"/>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350" name="Picture 15"/>
          <p:cNvPicPr>
            <a:picLocks noChangeAspect="1" noChangeArrowheads="1"/>
          </p:cNvPicPr>
          <p:nvPr/>
        </p:nvPicPr>
        <p:blipFill>
          <a:blip r:embed="rId4" cstate="print"/>
          <a:srcRect/>
          <a:stretch>
            <a:fillRect/>
          </a:stretch>
        </p:blipFill>
        <p:spPr bwMode="auto">
          <a:xfrm>
            <a:off x="6188534" y="3972373"/>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351" name="Picture 18"/>
          <p:cNvPicPr>
            <a:picLocks noChangeAspect="1" noChangeArrowheads="1"/>
          </p:cNvPicPr>
          <p:nvPr/>
        </p:nvPicPr>
        <p:blipFill>
          <a:blip r:embed="rId4" cstate="print"/>
          <a:srcRect/>
          <a:stretch>
            <a:fillRect/>
          </a:stretch>
        </p:blipFill>
        <p:spPr bwMode="auto">
          <a:xfrm>
            <a:off x="5045534" y="4124773"/>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352" name="Picture 20"/>
          <p:cNvPicPr>
            <a:picLocks noChangeAspect="1" noChangeArrowheads="1"/>
          </p:cNvPicPr>
          <p:nvPr/>
        </p:nvPicPr>
        <p:blipFill>
          <a:blip r:embed="rId3" cstate="print"/>
          <a:srcRect/>
          <a:stretch>
            <a:fillRect/>
          </a:stretch>
        </p:blipFill>
        <p:spPr bwMode="auto">
          <a:xfrm>
            <a:off x="6217109" y="3756473"/>
            <a:ext cx="93662" cy="93663"/>
          </a:xfrm>
          <a:prstGeom prst="rect">
            <a:avLst/>
          </a:prstGeom>
          <a:noFill/>
          <a:ln w="9525">
            <a:noFill/>
            <a:round/>
            <a:headEnd type="triangle" w="med" len="med"/>
            <a:tailEnd/>
          </a:ln>
        </p:spPr>
      </p:pic>
      <p:pic>
        <p:nvPicPr>
          <p:cNvPr id="353" name="Picture 23"/>
          <p:cNvPicPr>
            <a:picLocks noChangeAspect="1" noChangeArrowheads="1"/>
          </p:cNvPicPr>
          <p:nvPr/>
        </p:nvPicPr>
        <p:blipFill>
          <a:blip r:embed="rId3" cstate="print"/>
          <a:srcRect/>
          <a:stretch>
            <a:fillRect/>
          </a:stretch>
        </p:blipFill>
        <p:spPr bwMode="auto">
          <a:xfrm>
            <a:off x="5790072" y="3362773"/>
            <a:ext cx="93662" cy="93663"/>
          </a:xfrm>
          <a:prstGeom prst="rect">
            <a:avLst/>
          </a:prstGeom>
          <a:noFill/>
          <a:ln w="9525">
            <a:noFill/>
            <a:round/>
            <a:headEnd type="triangle" w="med" len="med"/>
            <a:tailEnd/>
          </a:ln>
        </p:spPr>
      </p:pic>
      <p:pic>
        <p:nvPicPr>
          <p:cNvPr id="354" name="Picture 11"/>
          <p:cNvPicPr>
            <a:picLocks noChangeAspect="1" noChangeArrowheads="1"/>
          </p:cNvPicPr>
          <p:nvPr/>
        </p:nvPicPr>
        <p:blipFill>
          <a:blip r:embed="rId4" cstate="print"/>
          <a:srcRect/>
          <a:stretch>
            <a:fillRect/>
          </a:stretch>
        </p:blipFill>
        <p:spPr bwMode="auto">
          <a:xfrm>
            <a:off x="6340934" y="3362773"/>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355" name="Picture 13"/>
          <p:cNvPicPr>
            <a:picLocks noChangeAspect="1" noChangeArrowheads="1"/>
          </p:cNvPicPr>
          <p:nvPr/>
        </p:nvPicPr>
        <p:blipFill>
          <a:blip r:embed="rId4" cstate="print"/>
          <a:srcRect/>
          <a:stretch>
            <a:fillRect/>
          </a:stretch>
        </p:blipFill>
        <p:spPr bwMode="auto">
          <a:xfrm>
            <a:off x="5959934" y="3591373"/>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356" name="Picture 14"/>
          <p:cNvPicPr>
            <a:picLocks noChangeAspect="1" noChangeArrowheads="1"/>
          </p:cNvPicPr>
          <p:nvPr/>
        </p:nvPicPr>
        <p:blipFill>
          <a:blip r:embed="rId4" cstate="print"/>
          <a:srcRect/>
          <a:stretch>
            <a:fillRect/>
          </a:stretch>
        </p:blipFill>
        <p:spPr bwMode="auto">
          <a:xfrm>
            <a:off x="6475871" y="3840611"/>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357" name="Picture 15"/>
          <p:cNvPicPr>
            <a:picLocks noChangeAspect="1" noChangeArrowheads="1"/>
          </p:cNvPicPr>
          <p:nvPr/>
        </p:nvPicPr>
        <p:blipFill>
          <a:blip r:embed="rId4" cstate="print"/>
          <a:srcRect/>
          <a:stretch>
            <a:fillRect/>
          </a:stretch>
        </p:blipFill>
        <p:spPr bwMode="auto">
          <a:xfrm>
            <a:off x="6188534" y="4277173"/>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358" name="Picture 18"/>
          <p:cNvPicPr>
            <a:picLocks noChangeAspect="1" noChangeArrowheads="1"/>
          </p:cNvPicPr>
          <p:nvPr/>
        </p:nvPicPr>
        <p:blipFill>
          <a:blip r:embed="rId4" cstate="print"/>
          <a:srcRect/>
          <a:stretch>
            <a:fillRect/>
          </a:stretch>
        </p:blipFill>
        <p:spPr bwMode="auto">
          <a:xfrm>
            <a:off x="5883734" y="3972373"/>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359" name="Picture 14"/>
          <p:cNvPicPr>
            <a:picLocks noChangeAspect="1" noChangeArrowheads="1"/>
          </p:cNvPicPr>
          <p:nvPr/>
        </p:nvPicPr>
        <p:blipFill>
          <a:blip r:embed="rId4" cstate="print"/>
          <a:srcRect/>
          <a:stretch>
            <a:fillRect/>
          </a:stretch>
        </p:blipFill>
        <p:spPr bwMode="auto">
          <a:xfrm>
            <a:off x="4740734" y="4505773"/>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360" name="Picture 20"/>
          <p:cNvPicPr>
            <a:picLocks noChangeAspect="1" noChangeArrowheads="1"/>
          </p:cNvPicPr>
          <p:nvPr/>
        </p:nvPicPr>
        <p:blipFill>
          <a:blip r:embed="rId3" cstate="print"/>
          <a:srcRect/>
          <a:stretch>
            <a:fillRect/>
          </a:stretch>
        </p:blipFill>
        <p:spPr bwMode="auto">
          <a:xfrm>
            <a:off x="5121734" y="3515173"/>
            <a:ext cx="93662" cy="93663"/>
          </a:xfrm>
          <a:prstGeom prst="rect">
            <a:avLst/>
          </a:prstGeom>
          <a:noFill/>
          <a:ln w="9525">
            <a:noFill/>
            <a:round/>
            <a:headEnd type="triangle" w="med" len="med"/>
            <a:tailEnd/>
          </a:ln>
        </p:spPr>
      </p:pic>
      <p:pic>
        <p:nvPicPr>
          <p:cNvPr id="361" name="Picture 11"/>
          <p:cNvPicPr>
            <a:picLocks noChangeAspect="1" noChangeArrowheads="1"/>
          </p:cNvPicPr>
          <p:nvPr/>
        </p:nvPicPr>
        <p:blipFill>
          <a:blip r:embed="rId4" cstate="print"/>
          <a:srcRect/>
          <a:stretch>
            <a:fillRect/>
          </a:stretch>
        </p:blipFill>
        <p:spPr bwMode="auto">
          <a:xfrm>
            <a:off x="5524960" y="3573910"/>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362" name="Picture 13"/>
          <p:cNvPicPr>
            <a:picLocks noChangeAspect="1" noChangeArrowheads="1"/>
          </p:cNvPicPr>
          <p:nvPr/>
        </p:nvPicPr>
        <p:blipFill>
          <a:blip r:embed="rId4" cstate="print"/>
          <a:srcRect/>
          <a:stretch>
            <a:fillRect/>
          </a:stretch>
        </p:blipFill>
        <p:spPr bwMode="auto">
          <a:xfrm>
            <a:off x="4921709" y="3438973"/>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363" name="Picture 14"/>
          <p:cNvPicPr>
            <a:picLocks noChangeAspect="1" noChangeArrowheads="1"/>
          </p:cNvPicPr>
          <p:nvPr/>
        </p:nvPicPr>
        <p:blipFill>
          <a:blip r:embed="rId4" cstate="print"/>
          <a:srcRect/>
          <a:stretch>
            <a:fillRect/>
          </a:stretch>
        </p:blipFill>
        <p:spPr bwMode="auto">
          <a:xfrm>
            <a:off x="5274134" y="3743773"/>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364" name="Picture 15"/>
          <p:cNvPicPr>
            <a:picLocks noChangeAspect="1" noChangeArrowheads="1"/>
          </p:cNvPicPr>
          <p:nvPr/>
        </p:nvPicPr>
        <p:blipFill>
          <a:blip r:embed="rId4" cstate="print"/>
          <a:srcRect/>
          <a:stretch>
            <a:fillRect/>
          </a:stretch>
        </p:blipFill>
        <p:spPr bwMode="auto">
          <a:xfrm>
            <a:off x="5426534" y="4124773"/>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365" name="Picture 18"/>
          <p:cNvPicPr>
            <a:picLocks noChangeAspect="1" noChangeArrowheads="1"/>
          </p:cNvPicPr>
          <p:nvPr/>
        </p:nvPicPr>
        <p:blipFill>
          <a:blip r:embed="rId4" cstate="print"/>
          <a:srcRect/>
          <a:stretch>
            <a:fillRect/>
          </a:stretch>
        </p:blipFill>
        <p:spPr bwMode="auto">
          <a:xfrm>
            <a:off x="4664534" y="3667573"/>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cxnSp>
        <p:nvCxnSpPr>
          <p:cNvPr id="366" name="Straight Arrow Connector 365"/>
          <p:cNvCxnSpPr>
            <a:stCxn id="353" idx="3"/>
            <a:endCxn id="354" idx="1"/>
          </p:cNvCxnSpPr>
          <p:nvPr/>
        </p:nvCxnSpPr>
        <p:spPr bwMode="auto">
          <a:xfrm>
            <a:off x="5883734" y="3409605"/>
            <a:ext cx="457200"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67" name="Straight Arrow Connector 366"/>
          <p:cNvCxnSpPr>
            <a:stCxn id="355" idx="0"/>
            <a:endCxn id="354" idx="2"/>
          </p:cNvCxnSpPr>
          <p:nvPr/>
        </p:nvCxnSpPr>
        <p:spPr bwMode="auto">
          <a:xfrm rot="5400000" flipH="1" flipV="1">
            <a:off x="6129797" y="3333406"/>
            <a:ext cx="134937" cy="3809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68" name="Straight Arrow Connector 367"/>
          <p:cNvCxnSpPr>
            <a:stCxn id="358" idx="0"/>
            <a:endCxn id="355" idx="2"/>
          </p:cNvCxnSpPr>
          <p:nvPr/>
        </p:nvCxnSpPr>
        <p:spPr bwMode="auto">
          <a:xfrm rot="5400000" flipH="1" flipV="1">
            <a:off x="5824998" y="3790605"/>
            <a:ext cx="287337" cy="762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69" name="Straight Arrow Connector 368"/>
          <p:cNvCxnSpPr>
            <a:stCxn id="345" idx="3"/>
            <a:endCxn id="358" idx="1"/>
          </p:cNvCxnSpPr>
          <p:nvPr/>
        </p:nvCxnSpPr>
        <p:spPr bwMode="auto">
          <a:xfrm>
            <a:off x="5672596" y="3943005"/>
            <a:ext cx="211138" cy="762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70" name="Straight Arrow Connector 369"/>
          <p:cNvCxnSpPr>
            <a:stCxn id="358" idx="3"/>
            <a:endCxn id="350" idx="1"/>
          </p:cNvCxnSpPr>
          <p:nvPr/>
        </p:nvCxnSpPr>
        <p:spPr bwMode="auto">
          <a:xfrm>
            <a:off x="5977397" y="4019205"/>
            <a:ext cx="2111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71" name="Straight Arrow Connector 370"/>
          <p:cNvCxnSpPr>
            <a:stCxn id="361" idx="2"/>
            <a:endCxn id="345" idx="0"/>
          </p:cNvCxnSpPr>
          <p:nvPr/>
        </p:nvCxnSpPr>
        <p:spPr bwMode="auto">
          <a:xfrm rot="16200000" flipH="1">
            <a:off x="5484478" y="3754886"/>
            <a:ext cx="228600" cy="53974"/>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72" name="Straight Arrow Connector 371"/>
          <p:cNvCxnSpPr>
            <a:stCxn id="363" idx="0"/>
            <a:endCxn id="361" idx="1"/>
          </p:cNvCxnSpPr>
          <p:nvPr/>
        </p:nvCxnSpPr>
        <p:spPr bwMode="auto">
          <a:xfrm rot="5400000" flipH="1" flipV="1">
            <a:off x="5361448" y="3580261"/>
            <a:ext cx="123031" cy="203994"/>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73" name="Straight Arrow Connector 372"/>
          <p:cNvCxnSpPr>
            <a:stCxn id="352" idx="2"/>
            <a:endCxn id="350" idx="0"/>
          </p:cNvCxnSpPr>
          <p:nvPr/>
        </p:nvCxnSpPr>
        <p:spPr bwMode="auto">
          <a:xfrm rot="5400000">
            <a:off x="6188535" y="3896967"/>
            <a:ext cx="122237" cy="28575"/>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74" name="Straight Arrow Connector 373"/>
          <p:cNvCxnSpPr>
            <a:stCxn id="356" idx="1"/>
            <a:endCxn id="352" idx="3"/>
          </p:cNvCxnSpPr>
          <p:nvPr/>
        </p:nvCxnSpPr>
        <p:spPr bwMode="auto">
          <a:xfrm rot="10800000">
            <a:off x="6310771" y="3803306"/>
            <a:ext cx="165100" cy="84137"/>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75" name="Straight Arrow Connector 374"/>
          <p:cNvCxnSpPr>
            <a:stCxn id="364" idx="0"/>
            <a:endCxn id="363" idx="2"/>
          </p:cNvCxnSpPr>
          <p:nvPr/>
        </p:nvCxnSpPr>
        <p:spPr bwMode="auto">
          <a:xfrm rot="16200000" flipV="1">
            <a:off x="5253497" y="3904904"/>
            <a:ext cx="287338" cy="1523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76" name="Straight Arrow Connector 375"/>
          <p:cNvCxnSpPr>
            <a:endCxn id="350" idx="2"/>
          </p:cNvCxnSpPr>
          <p:nvPr/>
        </p:nvCxnSpPr>
        <p:spPr bwMode="auto">
          <a:xfrm rot="5400000" flipH="1" flipV="1">
            <a:off x="6115113" y="4186289"/>
            <a:ext cx="240505"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77" name="Straight Arrow Connector 376"/>
          <p:cNvCxnSpPr>
            <a:stCxn id="349" idx="0"/>
            <a:endCxn id="358" idx="2"/>
          </p:cNvCxnSpPr>
          <p:nvPr/>
        </p:nvCxnSpPr>
        <p:spPr bwMode="auto">
          <a:xfrm rot="5400000" flipH="1" flipV="1">
            <a:off x="5748798" y="4095405"/>
            <a:ext cx="211137" cy="1524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78" name="Straight Arrow Connector 377"/>
          <p:cNvCxnSpPr>
            <a:stCxn id="360" idx="2"/>
            <a:endCxn id="363" idx="1"/>
          </p:cNvCxnSpPr>
          <p:nvPr/>
        </p:nvCxnSpPr>
        <p:spPr bwMode="auto">
          <a:xfrm rot="16200000" flipH="1">
            <a:off x="5130465" y="3646935"/>
            <a:ext cx="181768" cy="10556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79" name="Straight Arrow Connector 378"/>
          <p:cNvCxnSpPr>
            <a:stCxn id="347" idx="0"/>
            <a:endCxn id="364" idx="2"/>
          </p:cNvCxnSpPr>
          <p:nvPr/>
        </p:nvCxnSpPr>
        <p:spPr bwMode="auto">
          <a:xfrm rot="5400000" flipH="1" flipV="1">
            <a:off x="5215397" y="4324005"/>
            <a:ext cx="363537" cy="1524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80" name="Straight Arrow Connector 379"/>
          <p:cNvCxnSpPr>
            <a:stCxn id="349" idx="1"/>
            <a:endCxn id="364" idx="3"/>
          </p:cNvCxnSpPr>
          <p:nvPr/>
        </p:nvCxnSpPr>
        <p:spPr bwMode="auto">
          <a:xfrm rot="10800000">
            <a:off x="5520196" y="4171606"/>
            <a:ext cx="211138" cy="1523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81" name="Straight Arrow Connector 380"/>
          <p:cNvCxnSpPr>
            <a:stCxn id="351" idx="3"/>
            <a:endCxn id="364" idx="1"/>
          </p:cNvCxnSpPr>
          <p:nvPr/>
        </p:nvCxnSpPr>
        <p:spPr bwMode="auto">
          <a:xfrm>
            <a:off x="5139197" y="4171605"/>
            <a:ext cx="2873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82" name="Straight Arrow Connector 381"/>
          <p:cNvCxnSpPr>
            <a:stCxn id="365" idx="2"/>
            <a:endCxn id="351" idx="1"/>
          </p:cNvCxnSpPr>
          <p:nvPr/>
        </p:nvCxnSpPr>
        <p:spPr bwMode="auto">
          <a:xfrm rot="16200000" flipH="1">
            <a:off x="4673266" y="3799336"/>
            <a:ext cx="410369" cy="33416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83" name="Straight Arrow Connector 382"/>
          <p:cNvCxnSpPr>
            <a:stCxn id="348" idx="2"/>
            <a:endCxn id="351" idx="0"/>
          </p:cNvCxnSpPr>
          <p:nvPr/>
        </p:nvCxnSpPr>
        <p:spPr bwMode="auto">
          <a:xfrm rot="5400000">
            <a:off x="5024898" y="4057304"/>
            <a:ext cx="1349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84" name="Straight Arrow Connector 383"/>
          <p:cNvCxnSpPr>
            <a:stCxn id="362" idx="2"/>
            <a:endCxn id="348" idx="0"/>
          </p:cNvCxnSpPr>
          <p:nvPr/>
        </p:nvCxnSpPr>
        <p:spPr bwMode="auto">
          <a:xfrm rot="16200000" flipH="1">
            <a:off x="4848685" y="3652491"/>
            <a:ext cx="363537" cy="123825"/>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85" name="Straight Arrow Connector 384"/>
          <p:cNvCxnSpPr>
            <a:stCxn id="359" idx="0"/>
            <a:endCxn id="351" idx="1"/>
          </p:cNvCxnSpPr>
          <p:nvPr/>
        </p:nvCxnSpPr>
        <p:spPr bwMode="auto">
          <a:xfrm rot="5400000" flipH="1" flipV="1">
            <a:off x="4749466" y="4209705"/>
            <a:ext cx="334168" cy="25796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86" name="Straight Arrow Connector 385"/>
          <p:cNvCxnSpPr>
            <a:stCxn id="359" idx="0"/>
            <a:endCxn id="346" idx="2"/>
          </p:cNvCxnSpPr>
          <p:nvPr/>
        </p:nvCxnSpPr>
        <p:spPr bwMode="auto">
          <a:xfrm rot="16200000" flipV="1">
            <a:off x="4567698" y="4285904"/>
            <a:ext cx="363537" cy="762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87" name="Straight Arrow Connector 386"/>
          <p:cNvCxnSpPr>
            <a:stCxn id="347" idx="1"/>
            <a:endCxn id="359" idx="3"/>
          </p:cNvCxnSpPr>
          <p:nvPr/>
        </p:nvCxnSpPr>
        <p:spPr bwMode="auto">
          <a:xfrm rot="10800000">
            <a:off x="4834398" y="4552605"/>
            <a:ext cx="439737" cy="762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88" name="Straight Arrow Connector 387"/>
          <p:cNvCxnSpPr>
            <a:stCxn id="362" idx="2"/>
            <a:endCxn id="346" idx="0"/>
          </p:cNvCxnSpPr>
          <p:nvPr/>
        </p:nvCxnSpPr>
        <p:spPr bwMode="auto">
          <a:xfrm rot="5400000">
            <a:off x="4581985" y="3662016"/>
            <a:ext cx="515937" cy="257176"/>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89" name="Straight Arrow Connector 388"/>
          <p:cNvCxnSpPr>
            <a:stCxn id="345" idx="1"/>
            <a:endCxn id="348" idx="3"/>
          </p:cNvCxnSpPr>
          <p:nvPr/>
        </p:nvCxnSpPr>
        <p:spPr bwMode="auto">
          <a:xfrm rot="10800000">
            <a:off x="5139198" y="3943005"/>
            <a:ext cx="4397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90" name="Straight Arrow Connector 389"/>
          <p:cNvCxnSpPr>
            <a:stCxn id="347" idx="3"/>
            <a:endCxn id="357" idx="1"/>
          </p:cNvCxnSpPr>
          <p:nvPr/>
        </p:nvCxnSpPr>
        <p:spPr bwMode="auto">
          <a:xfrm flipV="1">
            <a:off x="5367796" y="4324005"/>
            <a:ext cx="820738" cy="3048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91" name="Straight Arrow Connector 390"/>
          <p:cNvCxnSpPr>
            <a:stCxn id="361" idx="3"/>
            <a:endCxn id="353" idx="1"/>
          </p:cNvCxnSpPr>
          <p:nvPr/>
        </p:nvCxnSpPr>
        <p:spPr bwMode="auto">
          <a:xfrm flipV="1">
            <a:off x="5618622" y="3409605"/>
            <a:ext cx="171450" cy="211137"/>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92" name="Straight Arrow Connector 391"/>
          <p:cNvCxnSpPr>
            <a:stCxn id="353" idx="2"/>
            <a:endCxn id="355" idx="1"/>
          </p:cNvCxnSpPr>
          <p:nvPr/>
        </p:nvCxnSpPr>
        <p:spPr bwMode="auto">
          <a:xfrm rot="16200000" flipH="1">
            <a:off x="5807534" y="3485804"/>
            <a:ext cx="181769" cy="12303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93" name="Straight Arrow Connector 392"/>
          <p:cNvCxnSpPr>
            <a:stCxn id="359" idx="3"/>
            <a:endCxn id="364" idx="1"/>
          </p:cNvCxnSpPr>
          <p:nvPr/>
        </p:nvCxnSpPr>
        <p:spPr bwMode="auto">
          <a:xfrm flipV="1">
            <a:off x="4834397" y="4171605"/>
            <a:ext cx="592137" cy="3809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94" name="Straight Arrow Connector 393"/>
          <p:cNvCxnSpPr>
            <a:stCxn id="345" idx="2"/>
            <a:endCxn id="349" idx="0"/>
          </p:cNvCxnSpPr>
          <p:nvPr/>
        </p:nvCxnSpPr>
        <p:spPr bwMode="auto">
          <a:xfrm rot="16200000" flipH="1">
            <a:off x="5558297" y="4057303"/>
            <a:ext cx="287337" cy="1524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95" name="Straight Arrow Connector 394"/>
          <p:cNvCxnSpPr>
            <a:stCxn id="349" idx="3"/>
            <a:endCxn id="357" idx="1"/>
          </p:cNvCxnSpPr>
          <p:nvPr/>
        </p:nvCxnSpPr>
        <p:spPr bwMode="auto">
          <a:xfrm>
            <a:off x="5824997" y="4324004"/>
            <a:ext cx="363537" cy="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96" name="Straight Arrow Connector 395"/>
          <p:cNvCxnSpPr>
            <a:stCxn id="356" idx="2"/>
            <a:endCxn id="350" idx="3"/>
          </p:cNvCxnSpPr>
          <p:nvPr/>
        </p:nvCxnSpPr>
        <p:spPr bwMode="auto">
          <a:xfrm rot="5400000">
            <a:off x="6359984" y="3856486"/>
            <a:ext cx="84932" cy="240507"/>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97" name="Straight Arrow Connector 396"/>
          <p:cNvCxnSpPr>
            <a:stCxn id="354" idx="2"/>
            <a:endCxn id="356" idx="0"/>
          </p:cNvCxnSpPr>
          <p:nvPr/>
        </p:nvCxnSpPr>
        <p:spPr bwMode="auto">
          <a:xfrm rot="16200000" flipH="1">
            <a:off x="6263147" y="3581054"/>
            <a:ext cx="384175" cy="13493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98" name="Straight Arrow Connector 397"/>
          <p:cNvCxnSpPr>
            <a:stCxn id="363" idx="3"/>
            <a:endCxn id="352" idx="1"/>
          </p:cNvCxnSpPr>
          <p:nvPr/>
        </p:nvCxnSpPr>
        <p:spPr bwMode="auto">
          <a:xfrm>
            <a:off x="5367797" y="3790604"/>
            <a:ext cx="849312" cy="127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99" name="Straight Arrow Connector 398"/>
          <p:cNvCxnSpPr>
            <a:stCxn id="365" idx="3"/>
            <a:endCxn id="360" idx="1"/>
          </p:cNvCxnSpPr>
          <p:nvPr/>
        </p:nvCxnSpPr>
        <p:spPr bwMode="auto">
          <a:xfrm flipV="1">
            <a:off x="4758197" y="3562005"/>
            <a:ext cx="363537" cy="1524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00" name="Straight Arrow Connector 399"/>
          <p:cNvCxnSpPr>
            <a:stCxn id="353" idx="1"/>
            <a:endCxn id="362" idx="3"/>
          </p:cNvCxnSpPr>
          <p:nvPr/>
        </p:nvCxnSpPr>
        <p:spPr bwMode="auto">
          <a:xfrm rot="10800000" flipV="1">
            <a:off x="5015372" y="3409605"/>
            <a:ext cx="774700" cy="76200"/>
          </a:xfrm>
          <a:prstGeom prst="straightConnector1">
            <a:avLst/>
          </a:prstGeom>
          <a:solidFill>
            <a:srgbClr val="00B8FF"/>
          </a:solidFill>
          <a:ln w="15875" cap="flat" cmpd="sng" algn="ctr">
            <a:solidFill>
              <a:srgbClr val="92D050"/>
            </a:solidFill>
            <a:prstDash val="solid"/>
            <a:round/>
            <a:headEnd type="none" w="med" len="med"/>
            <a:tailEnd type="none"/>
          </a:ln>
          <a:effectLst/>
        </p:spPr>
      </p:cxnSp>
      <p:pic>
        <p:nvPicPr>
          <p:cNvPr id="401" name="Picture 20"/>
          <p:cNvPicPr>
            <a:picLocks noChangeAspect="1" noChangeArrowheads="1"/>
          </p:cNvPicPr>
          <p:nvPr/>
        </p:nvPicPr>
        <p:blipFill>
          <a:blip r:embed="rId3" cstate="print"/>
          <a:srcRect/>
          <a:stretch>
            <a:fillRect/>
          </a:stretch>
        </p:blipFill>
        <p:spPr bwMode="auto">
          <a:xfrm>
            <a:off x="5201254" y="5479789"/>
            <a:ext cx="93662" cy="93663"/>
          </a:xfrm>
          <a:prstGeom prst="rect">
            <a:avLst/>
          </a:prstGeom>
          <a:noFill/>
          <a:ln w="9525">
            <a:noFill/>
            <a:round/>
            <a:headEnd type="triangle" w="med" len="med"/>
            <a:tailEnd/>
          </a:ln>
        </p:spPr>
      </p:pic>
      <p:pic>
        <p:nvPicPr>
          <p:cNvPr id="402" name="Picture 23"/>
          <p:cNvPicPr>
            <a:picLocks noChangeAspect="1" noChangeArrowheads="1"/>
          </p:cNvPicPr>
          <p:nvPr/>
        </p:nvPicPr>
        <p:blipFill>
          <a:blip r:embed="rId3" cstate="print"/>
          <a:srcRect/>
          <a:stretch>
            <a:fillRect/>
          </a:stretch>
        </p:blipFill>
        <p:spPr bwMode="auto">
          <a:xfrm>
            <a:off x="4286854" y="5632189"/>
            <a:ext cx="93662" cy="93663"/>
          </a:xfrm>
          <a:prstGeom prst="rect">
            <a:avLst/>
          </a:prstGeom>
          <a:noFill/>
          <a:ln w="9525">
            <a:noFill/>
            <a:round/>
            <a:headEnd type="triangle" w="med" len="med"/>
            <a:tailEnd/>
          </a:ln>
        </p:spPr>
      </p:pic>
      <p:pic>
        <p:nvPicPr>
          <p:cNvPr id="403" name="Picture 11"/>
          <p:cNvPicPr>
            <a:picLocks noChangeAspect="1" noChangeArrowheads="1"/>
          </p:cNvPicPr>
          <p:nvPr/>
        </p:nvPicPr>
        <p:blipFill>
          <a:blip r:embed="rId4" cstate="print"/>
          <a:srcRect/>
          <a:stretch>
            <a:fillRect/>
          </a:stretch>
        </p:blipFill>
        <p:spPr bwMode="auto">
          <a:xfrm>
            <a:off x="4896454" y="6165589"/>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404" name="Picture 13"/>
          <p:cNvPicPr>
            <a:picLocks noChangeAspect="1" noChangeArrowheads="1"/>
          </p:cNvPicPr>
          <p:nvPr/>
        </p:nvPicPr>
        <p:blipFill>
          <a:blip r:embed="rId4" cstate="print"/>
          <a:srcRect/>
          <a:stretch>
            <a:fillRect/>
          </a:stretch>
        </p:blipFill>
        <p:spPr bwMode="auto">
          <a:xfrm>
            <a:off x="4667854" y="5479789"/>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405" name="Picture 14"/>
          <p:cNvPicPr>
            <a:picLocks noChangeAspect="1" noChangeArrowheads="1"/>
          </p:cNvPicPr>
          <p:nvPr/>
        </p:nvPicPr>
        <p:blipFill>
          <a:blip r:embed="rId4" cstate="print"/>
          <a:srcRect/>
          <a:stretch>
            <a:fillRect/>
          </a:stretch>
        </p:blipFill>
        <p:spPr bwMode="auto">
          <a:xfrm>
            <a:off x="5353654" y="5860789"/>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406" name="Picture 15"/>
          <p:cNvPicPr>
            <a:picLocks noChangeAspect="1" noChangeArrowheads="1"/>
          </p:cNvPicPr>
          <p:nvPr/>
        </p:nvPicPr>
        <p:blipFill>
          <a:blip r:embed="rId4" cstate="print"/>
          <a:srcRect/>
          <a:stretch>
            <a:fillRect/>
          </a:stretch>
        </p:blipFill>
        <p:spPr bwMode="auto">
          <a:xfrm>
            <a:off x="5810854" y="5555989"/>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407" name="Picture 18"/>
          <p:cNvPicPr>
            <a:picLocks noChangeAspect="1" noChangeArrowheads="1"/>
          </p:cNvPicPr>
          <p:nvPr/>
        </p:nvPicPr>
        <p:blipFill>
          <a:blip r:embed="rId4" cstate="print"/>
          <a:srcRect/>
          <a:stretch>
            <a:fillRect/>
          </a:stretch>
        </p:blipFill>
        <p:spPr bwMode="auto">
          <a:xfrm>
            <a:off x="4667854" y="5708389"/>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408" name="Picture 20"/>
          <p:cNvPicPr>
            <a:picLocks noChangeAspect="1" noChangeArrowheads="1"/>
          </p:cNvPicPr>
          <p:nvPr/>
        </p:nvPicPr>
        <p:blipFill>
          <a:blip r:embed="rId3" cstate="print"/>
          <a:srcRect/>
          <a:stretch>
            <a:fillRect/>
          </a:stretch>
        </p:blipFill>
        <p:spPr bwMode="auto">
          <a:xfrm>
            <a:off x="5839429" y="5340089"/>
            <a:ext cx="93662" cy="93663"/>
          </a:xfrm>
          <a:prstGeom prst="rect">
            <a:avLst/>
          </a:prstGeom>
          <a:noFill/>
          <a:ln w="9525">
            <a:noFill/>
            <a:round/>
            <a:headEnd type="triangle" w="med" len="med"/>
            <a:tailEnd/>
          </a:ln>
        </p:spPr>
      </p:pic>
      <p:pic>
        <p:nvPicPr>
          <p:cNvPr id="409" name="Picture 23"/>
          <p:cNvPicPr>
            <a:picLocks noChangeAspect="1" noChangeArrowheads="1"/>
          </p:cNvPicPr>
          <p:nvPr/>
        </p:nvPicPr>
        <p:blipFill>
          <a:blip r:embed="rId3" cstate="print"/>
          <a:srcRect/>
          <a:stretch>
            <a:fillRect/>
          </a:stretch>
        </p:blipFill>
        <p:spPr bwMode="auto">
          <a:xfrm>
            <a:off x="5412392" y="6284841"/>
            <a:ext cx="93662" cy="93663"/>
          </a:xfrm>
          <a:prstGeom prst="rect">
            <a:avLst/>
          </a:prstGeom>
          <a:noFill/>
          <a:ln w="9525">
            <a:noFill/>
            <a:round/>
            <a:headEnd type="triangle" w="med" len="med"/>
            <a:tailEnd/>
          </a:ln>
        </p:spPr>
      </p:pic>
      <p:pic>
        <p:nvPicPr>
          <p:cNvPr id="410" name="Picture 11"/>
          <p:cNvPicPr>
            <a:picLocks noChangeAspect="1" noChangeArrowheads="1"/>
          </p:cNvPicPr>
          <p:nvPr/>
        </p:nvPicPr>
        <p:blipFill>
          <a:blip r:embed="rId4" cstate="print"/>
          <a:srcRect/>
          <a:stretch>
            <a:fillRect/>
          </a:stretch>
        </p:blipFill>
        <p:spPr bwMode="auto">
          <a:xfrm>
            <a:off x="5963254" y="6178825"/>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411" name="Picture 13"/>
          <p:cNvPicPr>
            <a:picLocks noChangeAspect="1" noChangeArrowheads="1"/>
          </p:cNvPicPr>
          <p:nvPr/>
        </p:nvPicPr>
        <p:blipFill>
          <a:blip r:embed="rId4" cstate="print"/>
          <a:srcRect/>
          <a:stretch>
            <a:fillRect/>
          </a:stretch>
        </p:blipFill>
        <p:spPr bwMode="auto">
          <a:xfrm>
            <a:off x="5582254" y="5174989"/>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412" name="Picture 14"/>
          <p:cNvPicPr>
            <a:picLocks noChangeAspect="1" noChangeArrowheads="1"/>
          </p:cNvPicPr>
          <p:nvPr/>
        </p:nvPicPr>
        <p:blipFill>
          <a:blip r:embed="rId4" cstate="print"/>
          <a:srcRect/>
          <a:stretch>
            <a:fillRect/>
          </a:stretch>
        </p:blipFill>
        <p:spPr bwMode="auto">
          <a:xfrm>
            <a:off x="6098191" y="5424227"/>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413" name="Picture 15"/>
          <p:cNvPicPr>
            <a:picLocks noChangeAspect="1" noChangeArrowheads="1"/>
          </p:cNvPicPr>
          <p:nvPr/>
        </p:nvPicPr>
        <p:blipFill>
          <a:blip r:embed="rId4" cstate="print"/>
          <a:srcRect/>
          <a:stretch>
            <a:fillRect/>
          </a:stretch>
        </p:blipFill>
        <p:spPr bwMode="auto">
          <a:xfrm>
            <a:off x="5810854" y="5860789"/>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414" name="Picture 18"/>
          <p:cNvPicPr>
            <a:picLocks noChangeAspect="1" noChangeArrowheads="1"/>
          </p:cNvPicPr>
          <p:nvPr/>
        </p:nvPicPr>
        <p:blipFill>
          <a:blip r:embed="rId4" cstate="print"/>
          <a:srcRect/>
          <a:stretch>
            <a:fillRect/>
          </a:stretch>
        </p:blipFill>
        <p:spPr bwMode="auto">
          <a:xfrm>
            <a:off x="5506054" y="5555989"/>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415" name="Picture 14"/>
          <p:cNvPicPr>
            <a:picLocks noChangeAspect="1" noChangeArrowheads="1"/>
          </p:cNvPicPr>
          <p:nvPr/>
        </p:nvPicPr>
        <p:blipFill>
          <a:blip r:embed="rId4" cstate="print"/>
          <a:srcRect/>
          <a:stretch>
            <a:fillRect/>
          </a:stretch>
        </p:blipFill>
        <p:spPr bwMode="auto">
          <a:xfrm>
            <a:off x="4363054" y="5148497"/>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416" name="Picture 20"/>
          <p:cNvPicPr>
            <a:picLocks noChangeAspect="1" noChangeArrowheads="1"/>
          </p:cNvPicPr>
          <p:nvPr/>
        </p:nvPicPr>
        <p:blipFill>
          <a:blip r:embed="rId3" cstate="print"/>
          <a:srcRect/>
          <a:stretch>
            <a:fillRect/>
          </a:stretch>
        </p:blipFill>
        <p:spPr bwMode="auto">
          <a:xfrm>
            <a:off x="4744054" y="5098789"/>
            <a:ext cx="93662" cy="93663"/>
          </a:xfrm>
          <a:prstGeom prst="rect">
            <a:avLst/>
          </a:prstGeom>
          <a:noFill/>
          <a:ln w="9525">
            <a:noFill/>
            <a:round/>
            <a:headEnd type="triangle" w="med" len="med"/>
            <a:tailEnd/>
          </a:ln>
        </p:spPr>
      </p:pic>
      <p:pic>
        <p:nvPicPr>
          <p:cNvPr id="417" name="Picture 11"/>
          <p:cNvPicPr>
            <a:picLocks noChangeAspect="1" noChangeArrowheads="1"/>
          </p:cNvPicPr>
          <p:nvPr/>
        </p:nvPicPr>
        <p:blipFill>
          <a:blip r:embed="rId4" cstate="print"/>
          <a:srcRect/>
          <a:stretch>
            <a:fillRect/>
          </a:stretch>
        </p:blipFill>
        <p:spPr bwMode="auto">
          <a:xfrm>
            <a:off x="5147280" y="5157526"/>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418" name="Picture 13"/>
          <p:cNvPicPr>
            <a:picLocks noChangeAspect="1" noChangeArrowheads="1"/>
          </p:cNvPicPr>
          <p:nvPr/>
        </p:nvPicPr>
        <p:blipFill>
          <a:blip r:embed="rId4" cstate="print"/>
          <a:srcRect/>
          <a:stretch>
            <a:fillRect/>
          </a:stretch>
        </p:blipFill>
        <p:spPr bwMode="auto">
          <a:xfrm>
            <a:off x="4544029" y="5022589"/>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419" name="Picture 14"/>
          <p:cNvPicPr>
            <a:picLocks noChangeAspect="1" noChangeArrowheads="1"/>
          </p:cNvPicPr>
          <p:nvPr/>
        </p:nvPicPr>
        <p:blipFill>
          <a:blip r:embed="rId4" cstate="print"/>
          <a:srcRect/>
          <a:stretch>
            <a:fillRect/>
          </a:stretch>
        </p:blipFill>
        <p:spPr bwMode="auto">
          <a:xfrm>
            <a:off x="4896454" y="5327389"/>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420" name="Picture 15"/>
          <p:cNvPicPr>
            <a:picLocks noChangeAspect="1" noChangeArrowheads="1"/>
          </p:cNvPicPr>
          <p:nvPr/>
        </p:nvPicPr>
        <p:blipFill>
          <a:blip r:embed="rId4" cstate="print"/>
          <a:srcRect/>
          <a:stretch>
            <a:fillRect/>
          </a:stretch>
        </p:blipFill>
        <p:spPr bwMode="auto">
          <a:xfrm>
            <a:off x="5048854" y="5708389"/>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421" name="Picture 18"/>
          <p:cNvPicPr>
            <a:picLocks noChangeAspect="1" noChangeArrowheads="1"/>
          </p:cNvPicPr>
          <p:nvPr/>
        </p:nvPicPr>
        <p:blipFill>
          <a:blip r:embed="rId4" cstate="print"/>
          <a:srcRect/>
          <a:stretch>
            <a:fillRect/>
          </a:stretch>
        </p:blipFill>
        <p:spPr bwMode="auto">
          <a:xfrm>
            <a:off x="5055470" y="4999401"/>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cxnSp>
        <p:nvCxnSpPr>
          <p:cNvPr id="422" name="Straight Arrow Connector 421"/>
          <p:cNvCxnSpPr>
            <a:stCxn id="409" idx="3"/>
            <a:endCxn id="410" idx="1"/>
          </p:cNvCxnSpPr>
          <p:nvPr/>
        </p:nvCxnSpPr>
        <p:spPr bwMode="auto">
          <a:xfrm flipV="1">
            <a:off x="5506054" y="6225657"/>
            <a:ext cx="457200" cy="106016"/>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23" name="Straight Arrow Connector 422"/>
          <p:cNvCxnSpPr>
            <a:stCxn id="411" idx="0"/>
            <a:endCxn id="410" idx="2"/>
          </p:cNvCxnSpPr>
          <p:nvPr/>
        </p:nvCxnSpPr>
        <p:spPr bwMode="auto">
          <a:xfrm rot="16200000" flipH="1">
            <a:off x="5270835" y="5533239"/>
            <a:ext cx="1097499" cy="3809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24" name="Straight Arrow Connector 423"/>
          <p:cNvCxnSpPr>
            <a:stCxn id="414" idx="0"/>
            <a:endCxn id="411" idx="2"/>
          </p:cNvCxnSpPr>
          <p:nvPr/>
        </p:nvCxnSpPr>
        <p:spPr bwMode="auto">
          <a:xfrm rot="5400000" flipH="1" flipV="1">
            <a:off x="5447318" y="5374221"/>
            <a:ext cx="287337" cy="762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25" name="Straight Arrow Connector 424"/>
          <p:cNvCxnSpPr>
            <a:stCxn id="401" idx="3"/>
            <a:endCxn id="414" idx="1"/>
          </p:cNvCxnSpPr>
          <p:nvPr/>
        </p:nvCxnSpPr>
        <p:spPr bwMode="auto">
          <a:xfrm>
            <a:off x="5294916" y="5526621"/>
            <a:ext cx="211138" cy="762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26" name="Straight Arrow Connector 425"/>
          <p:cNvCxnSpPr>
            <a:stCxn id="414" idx="3"/>
            <a:endCxn id="406" idx="1"/>
          </p:cNvCxnSpPr>
          <p:nvPr/>
        </p:nvCxnSpPr>
        <p:spPr bwMode="auto">
          <a:xfrm>
            <a:off x="5599717" y="5602821"/>
            <a:ext cx="2111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27" name="Straight Arrow Connector 426"/>
          <p:cNvCxnSpPr>
            <a:stCxn id="417" idx="2"/>
            <a:endCxn id="401" idx="0"/>
          </p:cNvCxnSpPr>
          <p:nvPr/>
        </p:nvCxnSpPr>
        <p:spPr bwMode="auto">
          <a:xfrm rot="16200000" flipH="1">
            <a:off x="5106798" y="5338502"/>
            <a:ext cx="228600" cy="53974"/>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28" name="Straight Arrow Connector 427"/>
          <p:cNvCxnSpPr>
            <a:stCxn id="419" idx="0"/>
            <a:endCxn id="417" idx="1"/>
          </p:cNvCxnSpPr>
          <p:nvPr/>
        </p:nvCxnSpPr>
        <p:spPr bwMode="auto">
          <a:xfrm rot="5400000" flipH="1" flipV="1">
            <a:off x="4983768" y="5163877"/>
            <a:ext cx="123031" cy="203994"/>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29" name="Straight Arrow Connector 428"/>
          <p:cNvCxnSpPr>
            <a:stCxn id="408" idx="2"/>
            <a:endCxn id="406" idx="0"/>
          </p:cNvCxnSpPr>
          <p:nvPr/>
        </p:nvCxnSpPr>
        <p:spPr bwMode="auto">
          <a:xfrm rot="5400000">
            <a:off x="5810855" y="5480583"/>
            <a:ext cx="122237" cy="28575"/>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30" name="Straight Arrow Connector 429"/>
          <p:cNvCxnSpPr>
            <a:stCxn id="412" idx="1"/>
            <a:endCxn id="408" idx="3"/>
          </p:cNvCxnSpPr>
          <p:nvPr/>
        </p:nvCxnSpPr>
        <p:spPr bwMode="auto">
          <a:xfrm rot="10800000">
            <a:off x="5933091" y="5386922"/>
            <a:ext cx="165100" cy="84137"/>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31" name="Straight Arrow Connector 430"/>
          <p:cNvCxnSpPr>
            <a:stCxn id="420" idx="0"/>
            <a:endCxn id="419" idx="2"/>
          </p:cNvCxnSpPr>
          <p:nvPr/>
        </p:nvCxnSpPr>
        <p:spPr bwMode="auto">
          <a:xfrm rot="16200000" flipV="1">
            <a:off x="4875817" y="5488520"/>
            <a:ext cx="287338" cy="1523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32" name="Straight Arrow Connector 431"/>
          <p:cNvCxnSpPr>
            <a:endCxn id="406" idx="2"/>
          </p:cNvCxnSpPr>
          <p:nvPr/>
        </p:nvCxnSpPr>
        <p:spPr bwMode="auto">
          <a:xfrm rot="5400000" flipH="1" flipV="1">
            <a:off x="5737433" y="5769905"/>
            <a:ext cx="240505"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33" name="Straight Arrow Connector 432"/>
          <p:cNvCxnSpPr>
            <a:stCxn id="405" idx="0"/>
            <a:endCxn id="414" idx="2"/>
          </p:cNvCxnSpPr>
          <p:nvPr/>
        </p:nvCxnSpPr>
        <p:spPr bwMode="auto">
          <a:xfrm rot="5400000" flipH="1" flipV="1">
            <a:off x="5371118" y="5679021"/>
            <a:ext cx="211137" cy="1524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34" name="Straight Arrow Connector 433"/>
          <p:cNvCxnSpPr>
            <a:stCxn id="416" idx="2"/>
            <a:endCxn id="419" idx="1"/>
          </p:cNvCxnSpPr>
          <p:nvPr/>
        </p:nvCxnSpPr>
        <p:spPr bwMode="auto">
          <a:xfrm rot="16200000" flipH="1">
            <a:off x="4752785" y="5230551"/>
            <a:ext cx="181768" cy="10556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35" name="Straight Arrow Connector 434"/>
          <p:cNvCxnSpPr>
            <a:stCxn id="403" idx="0"/>
            <a:endCxn id="420" idx="2"/>
          </p:cNvCxnSpPr>
          <p:nvPr/>
        </p:nvCxnSpPr>
        <p:spPr bwMode="auto">
          <a:xfrm rot="5400000" flipH="1" flipV="1">
            <a:off x="4837717" y="5907621"/>
            <a:ext cx="363537" cy="1524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36" name="Straight Arrow Connector 435"/>
          <p:cNvCxnSpPr>
            <a:stCxn id="405" idx="1"/>
            <a:endCxn id="420" idx="3"/>
          </p:cNvCxnSpPr>
          <p:nvPr/>
        </p:nvCxnSpPr>
        <p:spPr bwMode="auto">
          <a:xfrm rot="10800000">
            <a:off x="5142516" y="5755222"/>
            <a:ext cx="211138" cy="1523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37" name="Straight Arrow Connector 436"/>
          <p:cNvCxnSpPr>
            <a:stCxn id="407" idx="3"/>
            <a:endCxn id="420" idx="1"/>
          </p:cNvCxnSpPr>
          <p:nvPr/>
        </p:nvCxnSpPr>
        <p:spPr bwMode="auto">
          <a:xfrm>
            <a:off x="4761517" y="5755221"/>
            <a:ext cx="2873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38" name="Straight Arrow Connector 437"/>
          <p:cNvCxnSpPr>
            <a:stCxn id="421" idx="2"/>
            <a:endCxn id="407" idx="1"/>
          </p:cNvCxnSpPr>
          <p:nvPr/>
        </p:nvCxnSpPr>
        <p:spPr bwMode="auto">
          <a:xfrm rot="5400000">
            <a:off x="4554000" y="5206918"/>
            <a:ext cx="662157" cy="43444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39" name="Straight Arrow Connector 438"/>
          <p:cNvCxnSpPr>
            <a:stCxn id="404" idx="2"/>
            <a:endCxn id="407" idx="0"/>
          </p:cNvCxnSpPr>
          <p:nvPr/>
        </p:nvCxnSpPr>
        <p:spPr bwMode="auto">
          <a:xfrm rot="5400000">
            <a:off x="4647218" y="5640920"/>
            <a:ext cx="1349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40" name="Straight Arrow Connector 439"/>
          <p:cNvCxnSpPr>
            <a:stCxn id="418" idx="2"/>
            <a:endCxn id="404" idx="0"/>
          </p:cNvCxnSpPr>
          <p:nvPr/>
        </p:nvCxnSpPr>
        <p:spPr bwMode="auto">
          <a:xfrm rot="16200000" flipH="1">
            <a:off x="4471005" y="5236107"/>
            <a:ext cx="363537" cy="123825"/>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41" name="Straight Arrow Connector 440"/>
          <p:cNvCxnSpPr>
            <a:stCxn id="415" idx="0"/>
            <a:endCxn id="407" idx="1"/>
          </p:cNvCxnSpPr>
          <p:nvPr/>
        </p:nvCxnSpPr>
        <p:spPr bwMode="auto">
          <a:xfrm rot="16200000" flipH="1">
            <a:off x="4235508" y="5322875"/>
            <a:ext cx="606724" cy="25796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42" name="Straight Arrow Connector 441"/>
          <p:cNvCxnSpPr>
            <a:stCxn id="415" idx="0"/>
            <a:endCxn id="402" idx="2"/>
          </p:cNvCxnSpPr>
          <p:nvPr/>
        </p:nvCxnSpPr>
        <p:spPr bwMode="auto">
          <a:xfrm rot="16200000" flipH="1" flipV="1">
            <a:off x="4083108" y="5399073"/>
            <a:ext cx="577355" cy="762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43" name="Straight Arrow Connector 442"/>
          <p:cNvCxnSpPr>
            <a:stCxn id="403" idx="1"/>
            <a:endCxn id="415" idx="3"/>
          </p:cNvCxnSpPr>
          <p:nvPr/>
        </p:nvCxnSpPr>
        <p:spPr bwMode="auto">
          <a:xfrm rot="10800000">
            <a:off x="4456718" y="5195329"/>
            <a:ext cx="439737" cy="1017093"/>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44" name="Straight Arrow Connector 443"/>
          <p:cNvCxnSpPr>
            <a:stCxn id="418" idx="2"/>
            <a:endCxn id="402" idx="0"/>
          </p:cNvCxnSpPr>
          <p:nvPr/>
        </p:nvCxnSpPr>
        <p:spPr bwMode="auto">
          <a:xfrm rot="5400000">
            <a:off x="4204305" y="5245632"/>
            <a:ext cx="515937" cy="257176"/>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45" name="Straight Arrow Connector 444"/>
          <p:cNvCxnSpPr>
            <a:stCxn id="401" idx="1"/>
            <a:endCxn id="404" idx="3"/>
          </p:cNvCxnSpPr>
          <p:nvPr/>
        </p:nvCxnSpPr>
        <p:spPr bwMode="auto">
          <a:xfrm rot="10800000">
            <a:off x="4761518" y="5526621"/>
            <a:ext cx="4397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46" name="Straight Arrow Connector 445"/>
          <p:cNvCxnSpPr>
            <a:stCxn id="403" idx="3"/>
            <a:endCxn id="413" idx="1"/>
          </p:cNvCxnSpPr>
          <p:nvPr/>
        </p:nvCxnSpPr>
        <p:spPr bwMode="auto">
          <a:xfrm flipV="1">
            <a:off x="4990116" y="5907621"/>
            <a:ext cx="820738" cy="3048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47" name="Straight Arrow Connector 446"/>
          <p:cNvCxnSpPr>
            <a:stCxn id="417" idx="3"/>
            <a:endCxn id="409" idx="1"/>
          </p:cNvCxnSpPr>
          <p:nvPr/>
        </p:nvCxnSpPr>
        <p:spPr bwMode="auto">
          <a:xfrm>
            <a:off x="5240942" y="5204358"/>
            <a:ext cx="171450" cy="1127315"/>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48" name="Straight Arrow Connector 447"/>
          <p:cNvCxnSpPr>
            <a:stCxn id="409" idx="2"/>
            <a:endCxn id="411" idx="1"/>
          </p:cNvCxnSpPr>
          <p:nvPr/>
        </p:nvCxnSpPr>
        <p:spPr bwMode="auto">
          <a:xfrm rot="5400000" flipH="1" flipV="1">
            <a:off x="4942396" y="5738647"/>
            <a:ext cx="1156683" cy="12303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49" name="Straight Arrow Connector 448"/>
          <p:cNvCxnSpPr>
            <a:stCxn id="415" idx="3"/>
            <a:endCxn id="420" idx="1"/>
          </p:cNvCxnSpPr>
          <p:nvPr/>
        </p:nvCxnSpPr>
        <p:spPr bwMode="auto">
          <a:xfrm>
            <a:off x="4456717" y="5195328"/>
            <a:ext cx="592137" cy="559893"/>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50" name="Straight Arrow Connector 449"/>
          <p:cNvCxnSpPr>
            <a:stCxn id="401" idx="2"/>
            <a:endCxn id="405" idx="0"/>
          </p:cNvCxnSpPr>
          <p:nvPr/>
        </p:nvCxnSpPr>
        <p:spPr bwMode="auto">
          <a:xfrm rot="16200000" flipH="1">
            <a:off x="5180617" y="5640919"/>
            <a:ext cx="287337" cy="1524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51" name="Straight Arrow Connector 450"/>
          <p:cNvCxnSpPr>
            <a:stCxn id="405" idx="3"/>
            <a:endCxn id="413" idx="1"/>
          </p:cNvCxnSpPr>
          <p:nvPr/>
        </p:nvCxnSpPr>
        <p:spPr bwMode="auto">
          <a:xfrm>
            <a:off x="5447317" y="5907620"/>
            <a:ext cx="363537" cy="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52" name="Straight Arrow Connector 451"/>
          <p:cNvCxnSpPr>
            <a:stCxn id="412" idx="2"/>
            <a:endCxn id="406" idx="3"/>
          </p:cNvCxnSpPr>
          <p:nvPr/>
        </p:nvCxnSpPr>
        <p:spPr bwMode="auto">
          <a:xfrm rot="5400000">
            <a:off x="5982304" y="5440102"/>
            <a:ext cx="84932" cy="240507"/>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53" name="Straight Arrow Connector 452"/>
          <p:cNvCxnSpPr>
            <a:stCxn id="410" idx="2"/>
            <a:endCxn id="412" idx="0"/>
          </p:cNvCxnSpPr>
          <p:nvPr/>
        </p:nvCxnSpPr>
        <p:spPr bwMode="auto">
          <a:xfrm rot="5400000" flipH="1" flipV="1">
            <a:off x="5653423" y="5780889"/>
            <a:ext cx="848261" cy="13493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54" name="Straight Arrow Connector 453"/>
          <p:cNvCxnSpPr>
            <a:stCxn id="419" idx="3"/>
            <a:endCxn id="408" idx="1"/>
          </p:cNvCxnSpPr>
          <p:nvPr/>
        </p:nvCxnSpPr>
        <p:spPr bwMode="auto">
          <a:xfrm>
            <a:off x="4990117" y="5374220"/>
            <a:ext cx="849312" cy="127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55" name="Straight Arrow Connector 454"/>
          <p:cNvCxnSpPr>
            <a:stCxn id="421" idx="3"/>
            <a:endCxn id="416" idx="1"/>
          </p:cNvCxnSpPr>
          <p:nvPr/>
        </p:nvCxnSpPr>
        <p:spPr bwMode="auto">
          <a:xfrm flipH="1">
            <a:off x="4744054" y="5046233"/>
            <a:ext cx="405079" cy="993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56" name="Straight Arrow Connector 455"/>
          <p:cNvCxnSpPr>
            <a:stCxn id="409" idx="1"/>
            <a:endCxn id="418" idx="3"/>
          </p:cNvCxnSpPr>
          <p:nvPr/>
        </p:nvCxnSpPr>
        <p:spPr bwMode="auto">
          <a:xfrm rot="10800000">
            <a:off x="4637692" y="5069421"/>
            <a:ext cx="774700" cy="1262252"/>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42" name="Straight Arrow Connector 241"/>
          <p:cNvCxnSpPr>
            <a:stCxn id="130" idx="1"/>
            <a:endCxn id="362" idx="1"/>
          </p:cNvCxnSpPr>
          <p:nvPr/>
        </p:nvCxnSpPr>
        <p:spPr>
          <a:xfrm rot="10800000" flipH="1" flipV="1">
            <a:off x="2352077" y="2011529"/>
            <a:ext cx="2569631" cy="1474276"/>
          </a:xfrm>
          <a:prstGeom prst="straightConnector1">
            <a:avLst/>
          </a:prstGeom>
          <a:ln>
            <a:prstDash val="dash"/>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244" name="Straight Arrow Connector 243"/>
          <p:cNvCxnSpPr>
            <a:stCxn id="120" idx="3"/>
            <a:endCxn id="177" idx="2"/>
          </p:cNvCxnSpPr>
          <p:nvPr/>
        </p:nvCxnSpPr>
        <p:spPr>
          <a:xfrm>
            <a:off x="1531340" y="2316329"/>
            <a:ext cx="128486" cy="94464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a:stCxn id="184" idx="1"/>
            <a:endCxn id="403" idx="1"/>
          </p:cNvCxnSpPr>
          <p:nvPr/>
        </p:nvCxnSpPr>
        <p:spPr>
          <a:xfrm rot="10800000" flipH="1" flipV="1">
            <a:off x="2251170" y="3074445"/>
            <a:ext cx="2645284" cy="3137976"/>
          </a:xfrm>
          <a:prstGeom prst="straightConnector1">
            <a:avLst/>
          </a:prstGeom>
          <a:ln>
            <a:headEnd type="oval"/>
            <a:tailEnd type="arrow"/>
          </a:ln>
        </p:spPr>
        <p:style>
          <a:lnRef idx="2">
            <a:schemeClr val="accent1"/>
          </a:lnRef>
          <a:fillRef idx="0">
            <a:schemeClr val="accent1"/>
          </a:fillRef>
          <a:effectRef idx="1">
            <a:schemeClr val="accent1"/>
          </a:effectRef>
          <a:fontRef idx="minor">
            <a:schemeClr val="tx1"/>
          </a:fontRef>
        </p:style>
      </p:cxnSp>
      <p:sp>
        <p:nvSpPr>
          <p:cNvPr id="233" name="Rectangle 232"/>
          <p:cNvSpPr/>
          <p:nvPr/>
        </p:nvSpPr>
        <p:spPr>
          <a:xfrm rot="16200000">
            <a:off x="6717792" y="5115691"/>
            <a:ext cx="1969008" cy="5009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Edge </a:t>
            </a:r>
            <a:r>
              <a:rPr lang="en-US" dirty="0" err="1" smtClean="0">
                <a:solidFill>
                  <a:srgbClr val="002060"/>
                </a:solidFill>
              </a:rPr>
              <a:t>betweenness</a:t>
            </a:r>
            <a:endParaRPr lang="en-US" dirty="0">
              <a:solidFill>
                <a:srgbClr val="002060"/>
              </a:solidFill>
            </a:endParaRPr>
          </a:p>
        </p:txBody>
      </p:sp>
      <p:sp>
        <p:nvSpPr>
          <p:cNvPr id="234" name="Rectangle 233"/>
          <p:cNvSpPr/>
          <p:nvPr/>
        </p:nvSpPr>
        <p:spPr>
          <a:xfrm rot="16200000">
            <a:off x="7059553" y="4921003"/>
            <a:ext cx="2370576" cy="500941"/>
          </a:xfrm>
          <a:prstGeom prst="rect">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Network </a:t>
            </a:r>
            <a:r>
              <a:rPr lang="en-US" dirty="0" err="1" smtClean="0">
                <a:solidFill>
                  <a:srgbClr val="002060"/>
                </a:solidFill>
              </a:rPr>
              <a:t>Searchability</a:t>
            </a:r>
            <a:endParaRPr lang="en-US" dirty="0">
              <a:solidFill>
                <a:srgbClr val="002060"/>
              </a:solidFill>
            </a:endParaRPr>
          </a:p>
        </p:txBody>
      </p:sp>
      <p:sp>
        <p:nvSpPr>
          <p:cNvPr id="235" name="Rectangle 234"/>
          <p:cNvSpPr/>
          <p:nvPr/>
        </p:nvSpPr>
        <p:spPr>
          <a:xfrm rot="16200000">
            <a:off x="6034202" y="5005124"/>
            <a:ext cx="2226718" cy="500941"/>
          </a:xfrm>
          <a:prstGeom prst="rect">
            <a:avLst/>
          </a:prstGeom>
          <a:gradFill>
            <a:gsLst>
              <a:gs pos="0">
                <a:schemeClr val="accent3">
                  <a:lumMod val="75000"/>
                  <a:alpha val="54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Number of Bridges</a:t>
            </a:r>
            <a:endParaRPr lang="en-US" dirty="0">
              <a:solidFill>
                <a:srgbClr val="002060"/>
              </a:solidFill>
            </a:endParaRPr>
          </a:p>
        </p:txBody>
      </p:sp>
      <p:cxnSp>
        <p:nvCxnSpPr>
          <p:cNvPr id="237" name="Straight Arrow Connector 236"/>
          <p:cNvCxnSpPr/>
          <p:nvPr/>
        </p:nvCxnSpPr>
        <p:spPr>
          <a:xfrm rot="5400000" flipH="1" flipV="1">
            <a:off x="5646490" y="5213539"/>
            <a:ext cx="214260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8" name="TextBox 237"/>
          <p:cNvSpPr txBox="1"/>
          <p:nvPr/>
        </p:nvSpPr>
        <p:spPr>
          <a:xfrm>
            <a:off x="384182" y="4707679"/>
            <a:ext cx="3115056" cy="338554"/>
          </a:xfrm>
          <a:prstGeom prst="rect">
            <a:avLst/>
          </a:prstGeom>
          <a:noFill/>
        </p:spPr>
        <p:txBody>
          <a:bodyPr wrap="square" rtlCol="0">
            <a:spAutoFit/>
          </a:bodyPr>
          <a:lstStyle/>
          <a:p>
            <a:r>
              <a:rPr lang="en-US" sz="1600" b="1" dirty="0" smtClean="0"/>
              <a:t>Max</a:t>
            </a:r>
            <a:r>
              <a:rPr lang="en-US" sz="1600" dirty="0" smtClean="0"/>
              <a:t>. “</a:t>
            </a:r>
            <a:r>
              <a:rPr lang="en-US" sz="1600" b="1" dirty="0" smtClean="0"/>
              <a:t>Influencers</a:t>
            </a:r>
            <a:r>
              <a:rPr lang="en-US" sz="1600" dirty="0" smtClean="0"/>
              <a:t>” in Network</a:t>
            </a:r>
            <a:endParaRPr lang="en-US" sz="1600" dirty="0"/>
          </a:p>
        </p:txBody>
      </p:sp>
      <p:sp>
        <p:nvSpPr>
          <p:cNvPr id="239" name="Action Button: Forward or Next 238">
            <a:hlinkClick r:id="rId5" action="ppaction://hlinksldjump" highlightClick="1"/>
          </p:cNvPr>
          <p:cNvSpPr/>
          <p:nvPr/>
        </p:nvSpPr>
        <p:spPr>
          <a:xfrm>
            <a:off x="868458" y="6064524"/>
            <a:ext cx="504030" cy="228601"/>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TextBox 239"/>
          <p:cNvSpPr txBox="1"/>
          <p:nvPr/>
        </p:nvSpPr>
        <p:spPr>
          <a:xfrm>
            <a:off x="1431091" y="6064524"/>
            <a:ext cx="1841970" cy="261610"/>
          </a:xfrm>
          <a:prstGeom prst="rect">
            <a:avLst/>
          </a:prstGeom>
          <a:noFill/>
        </p:spPr>
        <p:txBody>
          <a:bodyPr wrap="square" rtlCol="0">
            <a:spAutoFit/>
          </a:bodyPr>
          <a:lstStyle/>
          <a:p>
            <a:r>
              <a:rPr lang="en-US" sz="1100" dirty="0" smtClean="0"/>
              <a:t>(Venture Capital Network)</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
                                  </p:stCondLst>
                                  <p:childTnLst>
                                    <p:set>
                                      <p:cBhvr>
                                        <p:cTn id="6" dur="1" fill="hold">
                                          <p:stCondLst>
                                            <p:cond delay="0"/>
                                          </p:stCondLst>
                                        </p:cTn>
                                        <p:tgtEl>
                                          <p:spTgt spid="118"/>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nodeType="afterEffect">
                                  <p:stCondLst>
                                    <p:cond delay="100"/>
                                  </p:stCondLst>
                                  <p:childTnLst>
                                    <p:set>
                                      <p:cBhvr>
                                        <p:cTn id="9" dur="1" fill="hold">
                                          <p:stCondLst>
                                            <p:cond delay="0"/>
                                          </p:stCondLst>
                                        </p:cTn>
                                        <p:tgtEl>
                                          <p:spTgt spid="119"/>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100"/>
                                  </p:stCondLst>
                                  <p:childTnLst>
                                    <p:set>
                                      <p:cBhvr>
                                        <p:cTn id="12" dur="1" fill="hold">
                                          <p:stCondLst>
                                            <p:cond delay="0"/>
                                          </p:stCondLst>
                                        </p:cTn>
                                        <p:tgtEl>
                                          <p:spTgt spid="120"/>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nodeType="afterEffect">
                                  <p:stCondLst>
                                    <p:cond delay="100"/>
                                  </p:stCondLst>
                                  <p:childTnLst>
                                    <p:set>
                                      <p:cBhvr>
                                        <p:cTn id="15" dur="1" fill="hold">
                                          <p:stCondLst>
                                            <p:cond delay="0"/>
                                          </p:stCondLst>
                                        </p:cTn>
                                        <p:tgtEl>
                                          <p:spTgt spid="121"/>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nodeType="afterEffect">
                                  <p:stCondLst>
                                    <p:cond delay="100"/>
                                  </p:stCondLst>
                                  <p:childTnLst>
                                    <p:set>
                                      <p:cBhvr>
                                        <p:cTn id="18" dur="1" fill="hold">
                                          <p:stCondLst>
                                            <p:cond delay="0"/>
                                          </p:stCondLst>
                                        </p:cTn>
                                        <p:tgtEl>
                                          <p:spTgt spid="122"/>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100"/>
                                  </p:stCondLst>
                                  <p:childTnLst>
                                    <p:set>
                                      <p:cBhvr>
                                        <p:cTn id="21" dur="1" fill="hold">
                                          <p:stCondLst>
                                            <p:cond delay="0"/>
                                          </p:stCondLst>
                                        </p:cTn>
                                        <p:tgtEl>
                                          <p:spTgt spid="123"/>
                                        </p:tgtEl>
                                        <p:attrNameLst>
                                          <p:attrName>style.visibility</p:attrName>
                                        </p:attrNameLst>
                                      </p:cBhvr>
                                      <p:to>
                                        <p:strVal val="visible"/>
                                      </p:to>
                                    </p:set>
                                  </p:childTnLst>
                                </p:cTn>
                              </p:par>
                            </p:childTnLst>
                          </p:cTn>
                        </p:par>
                        <p:par>
                          <p:cTn id="22" fill="hold">
                            <p:stCondLst>
                              <p:cond delay="600"/>
                            </p:stCondLst>
                            <p:childTnLst>
                              <p:par>
                                <p:cTn id="23" presetID="1" presetClass="entr" presetSubtype="0" fill="hold" nodeType="afterEffect">
                                  <p:stCondLst>
                                    <p:cond delay="100"/>
                                  </p:stCondLst>
                                  <p:childTnLst>
                                    <p:set>
                                      <p:cBhvr>
                                        <p:cTn id="24" dur="1" fill="hold">
                                          <p:stCondLst>
                                            <p:cond delay="0"/>
                                          </p:stCondLst>
                                        </p:cTn>
                                        <p:tgtEl>
                                          <p:spTgt spid="124"/>
                                        </p:tgtEl>
                                        <p:attrNameLst>
                                          <p:attrName>style.visibility</p:attrName>
                                        </p:attrNameLst>
                                      </p:cBhvr>
                                      <p:to>
                                        <p:strVal val="visible"/>
                                      </p:to>
                                    </p:set>
                                  </p:childTnLst>
                                </p:cTn>
                              </p:par>
                            </p:childTnLst>
                          </p:cTn>
                        </p:par>
                        <p:par>
                          <p:cTn id="25" fill="hold">
                            <p:stCondLst>
                              <p:cond delay="700"/>
                            </p:stCondLst>
                            <p:childTnLst>
                              <p:par>
                                <p:cTn id="26" presetID="1" presetClass="entr" presetSubtype="0" fill="hold" nodeType="afterEffect">
                                  <p:stCondLst>
                                    <p:cond delay="100"/>
                                  </p:stCondLst>
                                  <p:childTnLst>
                                    <p:set>
                                      <p:cBhvr>
                                        <p:cTn id="27" dur="1" fill="hold">
                                          <p:stCondLst>
                                            <p:cond delay="0"/>
                                          </p:stCondLst>
                                        </p:cTn>
                                        <p:tgtEl>
                                          <p:spTgt spid="125"/>
                                        </p:tgtEl>
                                        <p:attrNameLst>
                                          <p:attrName>style.visibility</p:attrName>
                                        </p:attrNameLst>
                                      </p:cBhvr>
                                      <p:to>
                                        <p:strVal val="visible"/>
                                      </p:to>
                                    </p:set>
                                  </p:childTnLst>
                                </p:cTn>
                              </p:par>
                            </p:childTnLst>
                          </p:cTn>
                        </p:par>
                        <p:par>
                          <p:cTn id="28" fill="hold">
                            <p:stCondLst>
                              <p:cond delay="800"/>
                            </p:stCondLst>
                            <p:childTnLst>
                              <p:par>
                                <p:cTn id="29" presetID="1" presetClass="entr" presetSubtype="0" fill="hold" nodeType="afterEffect">
                                  <p:stCondLst>
                                    <p:cond delay="100"/>
                                  </p:stCondLst>
                                  <p:childTnLst>
                                    <p:set>
                                      <p:cBhvr>
                                        <p:cTn id="30" dur="1" fill="hold">
                                          <p:stCondLst>
                                            <p:cond delay="0"/>
                                          </p:stCondLst>
                                        </p:cTn>
                                        <p:tgtEl>
                                          <p:spTgt spid="126"/>
                                        </p:tgtEl>
                                        <p:attrNameLst>
                                          <p:attrName>style.visibility</p:attrName>
                                        </p:attrNameLst>
                                      </p:cBhvr>
                                      <p:to>
                                        <p:strVal val="visible"/>
                                      </p:to>
                                    </p:set>
                                  </p:childTnLst>
                                </p:cTn>
                              </p:par>
                            </p:childTnLst>
                          </p:cTn>
                        </p:par>
                        <p:par>
                          <p:cTn id="31" fill="hold">
                            <p:stCondLst>
                              <p:cond delay="900"/>
                            </p:stCondLst>
                            <p:childTnLst>
                              <p:par>
                                <p:cTn id="32" presetID="1" presetClass="entr" presetSubtype="0" fill="hold" nodeType="afterEffect">
                                  <p:stCondLst>
                                    <p:cond delay="100"/>
                                  </p:stCondLst>
                                  <p:childTnLst>
                                    <p:set>
                                      <p:cBhvr>
                                        <p:cTn id="33" dur="1" fill="hold">
                                          <p:stCondLst>
                                            <p:cond delay="0"/>
                                          </p:stCondLst>
                                        </p:cTn>
                                        <p:tgtEl>
                                          <p:spTgt spid="127"/>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nodeType="afterEffect">
                                  <p:stCondLst>
                                    <p:cond delay="100"/>
                                  </p:stCondLst>
                                  <p:childTnLst>
                                    <p:set>
                                      <p:cBhvr>
                                        <p:cTn id="36" dur="1" fill="hold">
                                          <p:stCondLst>
                                            <p:cond delay="0"/>
                                          </p:stCondLst>
                                        </p:cTn>
                                        <p:tgtEl>
                                          <p:spTgt spid="128"/>
                                        </p:tgtEl>
                                        <p:attrNameLst>
                                          <p:attrName>style.visibility</p:attrName>
                                        </p:attrNameLst>
                                      </p:cBhvr>
                                      <p:to>
                                        <p:strVal val="visible"/>
                                      </p:to>
                                    </p:set>
                                  </p:childTnLst>
                                </p:cTn>
                              </p:par>
                            </p:childTnLst>
                          </p:cTn>
                        </p:par>
                        <p:par>
                          <p:cTn id="37" fill="hold">
                            <p:stCondLst>
                              <p:cond delay="1100"/>
                            </p:stCondLst>
                            <p:childTnLst>
                              <p:par>
                                <p:cTn id="38" presetID="1" presetClass="entr" presetSubtype="0" fill="hold" nodeType="afterEffect">
                                  <p:stCondLst>
                                    <p:cond delay="100"/>
                                  </p:stCondLst>
                                  <p:childTnLst>
                                    <p:set>
                                      <p:cBhvr>
                                        <p:cTn id="39" dur="1" fill="hold">
                                          <p:stCondLst>
                                            <p:cond delay="0"/>
                                          </p:stCondLst>
                                        </p:cTn>
                                        <p:tgtEl>
                                          <p:spTgt spid="129"/>
                                        </p:tgtEl>
                                        <p:attrNameLst>
                                          <p:attrName>style.visibility</p:attrName>
                                        </p:attrNameLst>
                                      </p:cBhvr>
                                      <p:to>
                                        <p:strVal val="visible"/>
                                      </p:to>
                                    </p:set>
                                  </p:childTnLst>
                                </p:cTn>
                              </p:par>
                            </p:childTnLst>
                          </p:cTn>
                        </p:par>
                        <p:par>
                          <p:cTn id="40" fill="hold">
                            <p:stCondLst>
                              <p:cond delay="1200"/>
                            </p:stCondLst>
                            <p:childTnLst>
                              <p:par>
                                <p:cTn id="41" presetID="1" presetClass="entr" presetSubtype="0" fill="hold" nodeType="afterEffect">
                                  <p:stCondLst>
                                    <p:cond delay="100"/>
                                  </p:stCondLst>
                                  <p:childTnLst>
                                    <p:set>
                                      <p:cBhvr>
                                        <p:cTn id="42" dur="1" fill="hold">
                                          <p:stCondLst>
                                            <p:cond delay="0"/>
                                          </p:stCondLst>
                                        </p:cTn>
                                        <p:tgtEl>
                                          <p:spTgt spid="130"/>
                                        </p:tgtEl>
                                        <p:attrNameLst>
                                          <p:attrName>style.visibility</p:attrName>
                                        </p:attrNameLst>
                                      </p:cBhvr>
                                      <p:to>
                                        <p:strVal val="visible"/>
                                      </p:to>
                                    </p:set>
                                  </p:childTnLst>
                                </p:cTn>
                              </p:par>
                            </p:childTnLst>
                          </p:cTn>
                        </p:par>
                        <p:par>
                          <p:cTn id="43" fill="hold">
                            <p:stCondLst>
                              <p:cond delay="1300"/>
                            </p:stCondLst>
                            <p:childTnLst>
                              <p:par>
                                <p:cTn id="44" presetID="1" presetClass="entr" presetSubtype="0" fill="hold" nodeType="afterEffect">
                                  <p:stCondLst>
                                    <p:cond delay="100"/>
                                  </p:stCondLst>
                                  <p:childTnLst>
                                    <p:set>
                                      <p:cBhvr>
                                        <p:cTn id="45" dur="1" fill="hold">
                                          <p:stCondLst>
                                            <p:cond delay="0"/>
                                          </p:stCondLst>
                                        </p:cTn>
                                        <p:tgtEl>
                                          <p:spTgt spid="131"/>
                                        </p:tgtEl>
                                        <p:attrNameLst>
                                          <p:attrName>style.visibility</p:attrName>
                                        </p:attrNameLst>
                                      </p:cBhvr>
                                      <p:to>
                                        <p:strVal val="visible"/>
                                      </p:to>
                                    </p:set>
                                  </p:childTnLst>
                                </p:cTn>
                              </p:par>
                            </p:childTnLst>
                          </p:cTn>
                        </p:par>
                        <p:par>
                          <p:cTn id="46" fill="hold">
                            <p:stCondLst>
                              <p:cond delay="1400"/>
                            </p:stCondLst>
                            <p:childTnLst>
                              <p:par>
                                <p:cTn id="47" presetID="1" presetClass="entr" presetSubtype="0" fill="hold" nodeType="afterEffect">
                                  <p:stCondLst>
                                    <p:cond delay="100"/>
                                  </p:stCondLst>
                                  <p:childTnLst>
                                    <p:set>
                                      <p:cBhvr>
                                        <p:cTn id="48" dur="1" fill="hold">
                                          <p:stCondLst>
                                            <p:cond delay="0"/>
                                          </p:stCondLst>
                                        </p:cTn>
                                        <p:tgtEl>
                                          <p:spTgt spid="132"/>
                                        </p:tgtEl>
                                        <p:attrNameLst>
                                          <p:attrName>style.visibility</p:attrName>
                                        </p:attrNameLst>
                                      </p:cBhvr>
                                      <p:to>
                                        <p:strVal val="visible"/>
                                      </p:to>
                                    </p:set>
                                  </p:childTnLst>
                                </p:cTn>
                              </p:par>
                            </p:childTnLst>
                          </p:cTn>
                        </p:par>
                        <p:par>
                          <p:cTn id="49" fill="hold">
                            <p:stCondLst>
                              <p:cond delay="1500"/>
                            </p:stCondLst>
                            <p:childTnLst>
                              <p:par>
                                <p:cTn id="50" presetID="1" presetClass="entr" presetSubtype="0" fill="hold" nodeType="afterEffect">
                                  <p:stCondLst>
                                    <p:cond delay="100"/>
                                  </p:stCondLst>
                                  <p:childTnLst>
                                    <p:set>
                                      <p:cBhvr>
                                        <p:cTn id="51" dur="1" fill="hold">
                                          <p:stCondLst>
                                            <p:cond delay="0"/>
                                          </p:stCondLst>
                                        </p:cTn>
                                        <p:tgtEl>
                                          <p:spTgt spid="133"/>
                                        </p:tgtEl>
                                        <p:attrNameLst>
                                          <p:attrName>style.visibility</p:attrName>
                                        </p:attrNameLst>
                                      </p:cBhvr>
                                      <p:to>
                                        <p:strVal val="visible"/>
                                      </p:to>
                                    </p:set>
                                  </p:childTnLst>
                                </p:cTn>
                              </p:par>
                            </p:childTnLst>
                          </p:cTn>
                        </p:par>
                        <p:par>
                          <p:cTn id="52" fill="hold">
                            <p:stCondLst>
                              <p:cond delay="1600"/>
                            </p:stCondLst>
                            <p:childTnLst>
                              <p:par>
                                <p:cTn id="53" presetID="1" presetClass="entr" presetSubtype="0" fill="hold" nodeType="afterEffect">
                                  <p:stCondLst>
                                    <p:cond delay="100"/>
                                  </p:stCondLst>
                                  <p:childTnLst>
                                    <p:set>
                                      <p:cBhvr>
                                        <p:cTn id="54" dur="1" fill="hold">
                                          <p:stCondLst>
                                            <p:cond delay="0"/>
                                          </p:stCondLst>
                                        </p:cTn>
                                        <p:tgtEl>
                                          <p:spTgt spid="134"/>
                                        </p:tgtEl>
                                        <p:attrNameLst>
                                          <p:attrName>style.visibility</p:attrName>
                                        </p:attrNameLst>
                                      </p:cBhvr>
                                      <p:to>
                                        <p:strVal val="visible"/>
                                      </p:to>
                                    </p:set>
                                  </p:childTnLst>
                                </p:cTn>
                              </p:par>
                            </p:childTnLst>
                          </p:cTn>
                        </p:par>
                        <p:par>
                          <p:cTn id="55" fill="hold">
                            <p:stCondLst>
                              <p:cond delay="1700"/>
                            </p:stCondLst>
                            <p:childTnLst>
                              <p:par>
                                <p:cTn id="56" presetID="1" presetClass="entr" presetSubtype="0" fill="hold" nodeType="afterEffect">
                                  <p:stCondLst>
                                    <p:cond delay="100"/>
                                  </p:stCondLst>
                                  <p:childTnLst>
                                    <p:set>
                                      <p:cBhvr>
                                        <p:cTn id="57" dur="1" fill="hold">
                                          <p:stCondLst>
                                            <p:cond delay="0"/>
                                          </p:stCondLst>
                                        </p:cTn>
                                        <p:tgtEl>
                                          <p:spTgt spid="135"/>
                                        </p:tgtEl>
                                        <p:attrNameLst>
                                          <p:attrName>style.visibility</p:attrName>
                                        </p:attrNameLst>
                                      </p:cBhvr>
                                      <p:to>
                                        <p:strVal val="visible"/>
                                      </p:to>
                                    </p:set>
                                  </p:childTnLst>
                                </p:cTn>
                              </p:par>
                            </p:childTnLst>
                          </p:cTn>
                        </p:par>
                        <p:par>
                          <p:cTn id="58" fill="hold">
                            <p:stCondLst>
                              <p:cond delay="1800"/>
                            </p:stCondLst>
                            <p:childTnLst>
                              <p:par>
                                <p:cTn id="59" presetID="1" presetClass="entr" presetSubtype="0" fill="hold" nodeType="afterEffect">
                                  <p:stCondLst>
                                    <p:cond delay="100"/>
                                  </p:stCondLst>
                                  <p:childTnLst>
                                    <p:set>
                                      <p:cBhvr>
                                        <p:cTn id="60" dur="1" fill="hold">
                                          <p:stCondLst>
                                            <p:cond delay="0"/>
                                          </p:stCondLst>
                                        </p:cTn>
                                        <p:tgtEl>
                                          <p:spTgt spid="136"/>
                                        </p:tgtEl>
                                        <p:attrNameLst>
                                          <p:attrName>style.visibility</p:attrName>
                                        </p:attrNameLst>
                                      </p:cBhvr>
                                      <p:to>
                                        <p:strVal val="visible"/>
                                      </p:to>
                                    </p:set>
                                  </p:childTnLst>
                                </p:cTn>
                              </p:par>
                            </p:childTnLst>
                          </p:cTn>
                        </p:par>
                        <p:par>
                          <p:cTn id="61" fill="hold">
                            <p:stCondLst>
                              <p:cond delay="1900"/>
                            </p:stCondLst>
                            <p:childTnLst>
                              <p:par>
                                <p:cTn id="62" presetID="1" presetClass="entr" presetSubtype="0" fill="hold" nodeType="afterEffect">
                                  <p:stCondLst>
                                    <p:cond delay="100"/>
                                  </p:stCondLst>
                                  <p:childTnLst>
                                    <p:set>
                                      <p:cBhvr>
                                        <p:cTn id="63" dur="1" fill="hold">
                                          <p:stCondLst>
                                            <p:cond delay="0"/>
                                          </p:stCondLst>
                                        </p:cTn>
                                        <p:tgtEl>
                                          <p:spTgt spid="137"/>
                                        </p:tgtEl>
                                        <p:attrNameLst>
                                          <p:attrName>style.visibility</p:attrName>
                                        </p:attrNameLst>
                                      </p:cBhvr>
                                      <p:to>
                                        <p:strVal val="visible"/>
                                      </p:to>
                                    </p:set>
                                  </p:childTnLst>
                                </p:cTn>
                              </p:par>
                            </p:childTnLst>
                          </p:cTn>
                        </p:par>
                        <p:par>
                          <p:cTn id="64" fill="hold">
                            <p:stCondLst>
                              <p:cond delay="2000"/>
                            </p:stCondLst>
                            <p:childTnLst>
                              <p:par>
                                <p:cTn id="65" presetID="1" presetClass="entr" presetSubtype="0" fill="hold" nodeType="afterEffect">
                                  <p:stCondLst>
                                    <p:cond delay="100"/>
                                  </p:stCondLst>
                                  <p:childTnLst>
                                    <p:set>
                                      <p:cBhvr>
                                        <p:cTn id="66" dur="1" fill="hold">
                                          <p:stCondLst>
                                            <p:cond delay="0"/>
                                          </p:stCondLst>
                                        </p:cTn>
                                        <p:tgtEl>
                                          <p:spTgt spid="138"/>
                                        </p:tgtEl>
                                        <p:attrNameLst>
                                          <p:attrName>style.visibility</p:attrName>
                                        </p:attrNameLst>
                                      </p:cBhvr>
                                      <p:to>
                                        <p:strVal val="visible"/>
                                      </p:to>
                                    </p:set>
                                  </p:childTnLst>
                                </p:cTn>
                              </p:par>
                            </p:childTnLst>
                          </p:cTn>
                        </p:par>
                        <p:par>
                          <p:cTn id="67" fill="hold">
                            <p:stCondLst>
                              <p:cond delay="2100"/>
                            </p:stCondLst>
                            <p:childTnLst>
                              <p:par>
                                <p:cTn id="68" presetID="1" presetClass="entr" presetSubtype="0" fill="hold" nodeType="afterEffect">
                                  <p:stCondLst>
                                    <p:cond delay="100"/>
                                  </p:stCondLst>
                                  <p:childTnLst>
                                    <p:set>
                                      <p:cBhvr>
                                        <p:cTn id="69" dur="1" fill="hold">
                                          <p:stCondLst>
                                            <p:cond delay="0"/>
                                          </p:stCondLst>
                                        </p:cTn>
                                        <p:tgtEl>
                                          <p:spTgt spid="139"/>
                                        </p:tgtEl>
                                        <p:attrNameLst>
                                          <p:attrName>style.visibility</p:attrName>
                                        </p:attrNameLst>
                                      </p:cBhvr>
                                      <p:to>
                                        <p:strVal val="visible"/>
                                      </p:to>
                                    </p:set>
                                  </p:childTnLst>
                                </p:cTn>
                              </p:par>
                            </p:childTnLst>
                          </p:cTn>
                        </p:par>
                        <p:par>
                          <p:cTn id="70" fill="hold">
                            <p:stCondLst>
                              <p:cond delay="2200"/>
                            </p:stCondLst>
                            <p:childTnLst>
                              <p:par>
                                <p:cTn id="71" presetID="1" presetClass="entr" presetSubtype="0" fill="hold" nodeType="afterEffect">
                                  <p:stCondLst>
                                    <p:cond delay="100"/>
                                  </p:stCondLst>
                                  <p:childTnLst>
                                    <p:set>
                                      <p:cBhvr>
                                        <p:cTn id="72" dur="1" fill="hold">
                                          <p:stCondLst>
                                            <p:cond delay="0"/>
                                          </p:stCondLst>
                                        </p:cTn>
                                        <p:tgtEl>
                                          <p:spTgt spid="140"/>
                                        </p:tgtEl>
                                        <p:attrNameLst>
                                          <p:attrName>style.visibility</p:attrName>
                                        </p:attrNameLst>
                                      </p:cBhvr>
                                      <p:to>
                                        <p:strVal val="visible"/>
                                      </p:to>
                                    </p:set>
                                  </p:childTnLst>
                                </p:cTn>
                              </p:par>
                            </p:childTnLst>
                          </p:cTn>
                        </p:par>
                        <p:par>
                          <p:cTn id="73" fill="hold">
                            <p:stCondLst>
                              <p:cond delay="2300"/>
                            </p:stCondLst>
                            <p:childTnLst>
                              <p:par>
                                <p:cTn id="74" presetID="1" presetClass="entr" presetSubtype="0" fill="hold" nodeType="afterEffect">
                                  <p:stCondLst>
                                    <p:cond delay="100"/>
                                  </p:stCondLst>
                                  <p:childTnLst>
                                    <p:set>
                                      <p:cBhvr>
                                        <p:cTn id="75" dur="1" fill="hold">
                                          <p:stCondLst>
                                            <p:cond delay="0"/>
                                          </p:stCondLst>
                                        </p:cTn>
                                        <p:tgtEl>
                                          <p:spTgt spid="141"/>
                                        </p:tgtEl>
                                        <p:attrNameLst>
                                          <p:attrName>style.visibility</p:attrName>
                                        </p:attrNameLst>
                                      </p:cBhvr>
                                      <p:to>
                                        <p:strVal val="visible"/>
                                      </p:to>
                                    </p:set>
                                  </p:childTnLst>
                                </p:cTn>
                              </p:par>
                            </p:childTnLst>
                          </p:cTn>
                        </p:par>
                        <p:par>
                          <p:cTn id="76" fill="hold">
                            <p:stCondLst>
                              <p:cond delay="2400"/>
                            </p:stCondLst>
                            <p:childTnLst>
                              <p:par>
                                <p:cTn id="77" presetID="1" presetClass="entr" presetSubtype="0" fill="hold" nodeType="afterEffect">
                                  <p:stCondLst>
                                    <p:cond delay="100"/>
                                  </p:stCondLst>
                                  <p:childTnLst>
                                    <p:set>
                                      <p:cBhvr>
                                        <p:cTn id="78" dur="1" fill="hold">
                                          <p:stCondLst>
                                            <p:cond delay="0"/>
                                          </p:stCondLst>
                                        </p:cTn>
                                        <p:tgtEl>
                                          <p:spTgt spid="142"/>
                                        </p:tgtEl>
                                        <p:attrNameLst>
                                          <p:attrName>style.visibility</p:attrName>
                                        </p:attrNameLst>
                                      </p:cBhvr>
                                      <p:to>
                                        <p:strVal val="visible"/>
                                      </p:to>
                                    </p:set>
                                  </p:childTnLst>
                                </p:cTn>
                              </p:par>
                            </p:childTnLst>
                          </p:cTn>
                        </p:par>
                        <p:par>
                          <p:cTn id="79" fill="hold">
                            <p:stCondLst>
                              <p:cond delay="2500"/>
                            </p:stCondLst>
                            <p:childTnLst>
                              <p:par>
                                <p:cTn id="80" presetID="1" presetClass="entr" presetSubtype="0" fill="hold" nodeType="afterEffect">
                                  <p:stCondLst>
                                    <p:cond delay="100"/>
                                  </p:stCondLst>
                                  <p:childTnLst>
                                    <p:set>
                                      <p:cBhvr>
                                        <p:cTn id="81" dur="1" fill="hold">
                                          <p:stCondLst>
                                            <p:cond delay="0"/>
                                          </p:stCondLst>
                                        </p:cTn>
                                        <p:tgtEl>
                                          <p:spTgt spid="143"/>
                                        </p:tgtEl>
                                        <p:attrNameLst>
                                          <p:attrName>style.visibility</p:attrName>
                                        </p:attrNameLst>
                                      </p:cBhvr>
                                      <p:to>
                                        <p:strVal val="visible"/>
                                      </p:to>
                                    </p:set>
                                  </p:childTnLst>
                                </p:cTn>
                              </p:par>
                            </p:childTnLst>
                          </p:cTn>
                        </p:par>
                        <p:par>
                          <p:cTn id="82" fill="hold">
                            <p:stCondLst>
                              <p:cond delay="2600"/>
                            </p:stCondLst>
                            <p:childTnLst>
                              <p:par>
                                <p:cTn id="83" presetID="1" presetClass="entr" presetSubtype="0" fill="hold" nodeType="afterEffect">
                                  <p:stCondLst>
                                    <p:cond delay="100"/>
                                  </p:stCondLst>
                                  <p:childTnLst>
                                    <p:set>
                                      <p:cBhvr>
                                        <p:cTn id="84" dur="1" fill="hold">
                                          <p:stCondLst>
                                            <p:cond delay="0"/>
                                          </p:stCondLst>
                                        </p:cTn>
                                        <p:tgtEl>
                                          <p:spTgt spid="144"/>
                                        </p:tgtEl>
                                        <p:attrNameLst>
                                          <p:attrName>style.visibility</p:attrName>
                                        </p:attrNameLst>
                                      </p:cBhvr>
                                      <p:to>
                                        <p:strVal val="visible"/>
                                      </p:to>
                                    </p:set>
                                  </p:childTnLst>
                                </p:cTn>
                              </p:par>
                            </p:childTnLst>
                          </p:cTn>
                        </p:par>
                        <p:par>
                          <p:cTn id="85" fill="hold">
                            <p:stCondLst>
                              <p:cond delay="2700"/>
                            </p:stCondLst>
                            <p:childTnLst>
                              <p:par>
                                <p:cTn id="86" presetID="1" presetClass="entr" presetSubtype="0" fill="hold" nodeType="afterEffect">
                                  <p:stCondLst>
                                    <p:cond delay="100"/>
                                  </p:stCondLst>
                                  <p:childTnLst>
                                    <p:set>
                                      <p:cBhvr>
                                        <p:cTn id="87" dur="1" fill="hold">
                                          <p:stCondLst>
                                            <p:cond delay="0"/>
                                          </p:stCondLst>
                                        </p:cTn>
                                        <p:tgtEl>
                                          <p:spTgt spid="145"/>
                                        </p:tgtEl>
                                        <p:attrNameLst>
                                          <p:attrName>style.visibility</p:attrName>
                                        </p:attrNameLst>
                                      </p:cBhvr>
                                      <p:to>
                                        <p:strVal val="visible"/>
                                      </p:to>
                                    </p:set>
                                  </p:childTnLst>
                                </p:cTn>
                              </p:par>
                            </p:childTnLst>
                          </p:cTn>
                        </p:par>
                        <p:par>
                          <p:cTn id="88" fill="hold">
                            <p:stCondLst>
                              <p:cond delay="2800"/>
                            </p:stCondLst>
                            <p:childTnLst>
                              <p:par>
                                <p:cTn id="89" presetID="1" presetClass="entr" presetSubtype="0" fill="hold" nodeType="afterEffect">
                                  <p:stCondLst>
                                    <p:cond delay="100"/>
                                  </p:stCondLst>
                                  <p:childTnLst>
                                    <p:set>
                                      <p:cBhvr>
                                        <p:cTn id="90" dur="1" fill="hold">
                                          <p:stCondLst>
                                            <p:cond delay="0"/>
                                          </p:stCondLst>
                                        </p:cTn>
                                        <p:tgtEl>
                                          <p:spTgt spid="146"/>
                                        </p:tgtEl>
                                        <p:attrNameLst>
                                          <p:attrName>style.visibility</p:attrName>
                                        </p:attrNameLst>
                                      </p:cBhvr>
                                      <p:to>
                                        <p:strVal val="visible"/>
                                      </p:to>
                                    </p:set>
                                  </p:childTnLst>
                                </p:cTn>
                              </p:par>
                            </p:childTnLst>
                          </p:cTn>
                        </p:par>
                        <p:par>
                          <p:cTn id="91" fill="hold">
                            <p:stCondLst>
                              <p:cond delay="2900"/>
                            </p:stCondLst>
                            <p:childTnLst>
                              <p:par>
                                <p:cTn id="92" presetID="1" presetClass="entr" presetSubtype="0" fill="hold" nodeType="afterEffect">
                                  <p:stCondLst>
                                    <p:cond delay="100"/>
                                  </p:stCondLst>
                                  <p:childTnLst>
                                    <p:set>
                                      <p:cBhvr>
                                        <p:cTn id="93" dur="1" fill="hold">
                                          <p:stCondLst>
                                            <p:cond delay="0"/>
                                          </p:stCondLst>
                                        </p:cTn>
                                        <p:tgtEl>
                                          <p:spTgt spid="147"/>
                                        </p:tgtEl>
                                        <p:attrNameLst>
                                          <p:attrName>style.visibility</p:attrName>
                                        </p:attrNameLst>
                                      </p:cBhvr>
                                      <p:to>
                                        <p:strVal val="visible"/>
                                      </p:to>
                                    </p:set>
                                  </p:childTnLst>
                                </p:cTn>
                              </p:par>
                            </p:childTnLst>
                          </p:cTn>
                        </p:par>
                        <p:par>
                          <p:cTn id="94" fill="hold">
                            <p:stCondLst>
                              <p:cond delay="3000"/>
                            </p:stCondLst>
                            <p:childTnLst>
                              <p:par>
                                <p:cTn id="95" presetID="1" presetClass="entr" presetSubtype="0" fill="hold" nodeType="afterEffect">
                                  <p:stCondLst>
                                    <p:cond delay="100"/>
                                  </p:stCondLst>
                                  <p:childTnLst>
                                    <p:set>
                                      <p:cBhvr>
                                        <p:cTn id="96" dur="1" fill="hold">
                                          <p:stCondLst>
                                            <p:cond delay="0"/>
                                          </p:stCondLst>
                                        </p:cTn>
                                        <p:tgtEl>
                                          <p:spTgt spid="148"/>
                                        </p:tgtEl>
                                        <p:attrNameLst>
                                          <p:attrName>style.visibility</p:attrName>
                                        </p:attrNameLst>
                                      </p:cBhvr>
                                      <p:to>
                                        <p:strVal val="visible"/>
                                      </p:to>
                                    </p:set>
                                  </p:childTnLst>
                                </p:cTn>
                              </p:par>
                            </p:childTnLst>
                          </p:cTn>
                        </p:par>
                        <p:par>
                          <p:cTn id="97" fill="hold">
                            <p:stCondLst>
                              <p:cond delay="3100"/>
                            </p:stCondLst>
                            <p:childTnLst>
                              <p:par>
                                <p:cTn id="98" presetID="1" presetClass="entr" presetSubtype="0" fill="hold" nodeType="afterEffect">
                                  <p:stCondLst>
                                    <p:cond delay="100"/>
                                  </p:stCondLst>
                                  <p:childTnLst>
                                    <p:set>
                                      <p:cBhvr>
                                        <p:cTn id="99" dur="1" fill="hold">
                                          <p:stCondLst>
                                            <p:cond delay="0"/>
                                          </p:stCondLst>
                                        </p:cTn>
                                        <p:tgtEl>
                                          <p:spTgt spid="149"/>
                                        </p:tgtEl>
                                        <p:attrNameLst>
                                          <p:attrName>style.visibility</p:attrName>
                                        </p:attrNameLst>
                                      </p:cBhvr>
                                      <p:to>
                                        <p:strVal val="visible"/>
                                      </p:to>
                                    </p:set>
                                  </p:childTnLst>
                                </p:cTn>
                              </p:par>
                            </p:childTnLst>
                          </p:cTn>
                        </p:par>
                        <p:par>
                          <p:cTn id="100" fill="hold">
                            <p:stCondLst>
                              <p:cond delay="3200"/>
                            </p:stCondLst>
                            <p:childTnLst>
                              <p:par>
                                <p:cTn id="101" presetID="1" presetClass="entr" presetSubtype="0" fill="hold" nodeType="afterEffect">
                                  <p:stCondLst>
                                    <p:cond delay="100"/>
                                  </p:stCondLst>
                                  <p:childTnLst>
                                    <p:set>
                                      <p:cBhvr>
                                        <p:cTn id="102" dur="1" fill="hold">
                                          <p:stCondLst>
                                            <p:cond delay="0"/>
                                          </p:stCondLst>
                                        </p:cTn>
                                        <p:tgtEl>
                                          <p:spTgt spid="150"/>
                                        </p:tgtEl>
                                        <p:attrNameLst>
                                          <p:attrName>style.visibility</p:attrName>
                                        </p:attrNameLst>
                                      </p:cBhvr>
                                      <p:to>
                                        <p:strVal val="visible"/>
                                      </p:to>
                                    </p:set>
                                  </p:childTnLst>
                                </p:cTn>
                              </p:par>
                            </p:childTnLst>
                          </p:cTn>
                        </p:par>
                        <p:par>
                          <p:cTn id="103" fill="hold">
                            <p:stCondLst>
                              <p:cond delay="3300"/>
                            </p:stCondLst>
                            <p:childTnLst>
                              <p:par>
                                <p:cTn id="104" presetID="1" presetClass="entr" presetSubtype="0" fill="hold" nodeType="afterEffect">
                                  <p:stCondLst>
                                    <p:cond delay="100"/>
                                  </p:stCondLst>
                                  <p:childTnLst>
                                    <p:set>
                                      <p:cBhvr>
                                        <p:cTn id="105" dur="1" fill="hold">
                                          <p:stCondLst>
                                            <p:cond delay="0"/>
                                          </p:stCondLst>
                                        </p:cTn>
                                        <p:tgtEl>
                                          <p:spTgt spid="151"/>
                                        </p:tgtEl>
                                        <p:attrNameLst>
                                          <p:attrName>style.visibility</p:attrName>
                                        </p:attrNameLst>
                                      </p:cBhvr>
                                      <p:to>
                                        <p:strVal val="visible"/>
                                      </p:to>
                                    </p:set>
                                  </p:childTnLst>
                                </p:cTn>
                              </p:par>
                            </p:childTnLst>
                          </p:cTn>
                        </p:par>
                        <p:par>
                          <p:cTn id="106" fill="hold">
                            <p:stCondLst>
                              <p:cond delay="3400"/>
                            </p:stCondLst>
                            <p:childTnLst>
                              <p:par>
                                <p:cTn id="107" presetID="1" presetClass="entr" presetSubtype="0" fill="hold" nodeType="afterEffect">
                                  <p:stCondLst>
                                    <p:cond delay="100"/>
                                  </p:stCondLst>
                                  <p:childTnLst>
                                    <p:set>
                                      <p:cBhvr>
                                        <p:cTn id="108" dur="1" fill="hold">
                                          <p:stCondLst>
                                            <p:cond delay="0"/>
                                          </p:stCondLst>
                                        </p:cTn>
                                        <p:tgtEl>
                                          <p:spTgt spid="152"/>
                                        </p:tgtEl>
                                        <p:attrNameLst>
                                          <p:attrName>style.visibility</p:attrName>
                                        </p:attrNameLst>
                                      </p:cBhvr>
                                      <p:to>
                                        <p:strVal val="visible"/>
                                      </p:to>
                                    </p:set>
                                  </p:childTnLst>
                                </p:cTn>
                              </p:par>
                            </p:childTnLst>
                          </p:cTn>
                        </p:par>
                        <p:par>
                          <p:cTn id="109" fill="hold">
                            <p:stCondLst>
                              <p:cond delay="3500"/>
                            </p:stCondLst>
                            <p:childTnLst>
                              <p:par>
                                <p:cTn id="110" presetID="1" presetClass="entr" presetSubtype="0" fill="hold" nodeType="afterEffect">
                                  <p:stCondLst>
                                    <p:cond delay="100"/>
                                  </p:stCondLst>
                                  <p:childTnLst>
                                    <p:set>
                                      <p:cBhvr>
                                        <p:cTn id="111" dur="1" fill="hold">
                                          <p:stCondLst>
                                            <p:cond delay="0"/>
                                          </p:stCondLst>
                                        </p:cTn>
                                        <p:tgtEl>
                                          <p:spTgt spid="153"/>
                                        </p:tgtEl>
                                        <p:attrNameLst>
                                          <p:attrName>style.visibility</p:attrName>
                                        </p:attrNameLst>
                                      </p:cBhvr>
                                      <p:to>
                                        <p:strVal val="visible"/>
                                      </p:to>
                                    </p:set>
                                  </p:childTnLst>
                                </p:cTn>
                              </p:par>
                            </p:childTnLst>
                          </p:cTn>
                        </p:par>
                        <p:par>
                          <p:cTn id="112" fill="hold">
                            <p:stCondLst>
                              <p:cond delay="3600"/>
                            </p:stCondLst>
                            <p:childTnLst>
                              <p:par>
                                <p:cTn id="113" presetID="1" presetClass="entr" presetSubtype="0" fill="hold" nodeType="afterEffect">
                                  <p:stCondLst>
                                    <p:cond delay="100"/>
                                  </p:stCondLst>
                                  <p:childTnLst>
                                    <p:set>
                                      <p:cBhvr>
                                        <p:cTn id="114" dur="1" fill="hold">
                                          <p:stCondLst>
                                            <p:cond delay="0"/>
                                          </p:stCondLst>
                                        </p:cTn>
                                        <p:tgtEl>
                                          <p:spTgt spid="154"/>
                                        </p:tgtEl>
                                        <p:attrNameLst>
                                          <p:attrName>style.visibility</p:attrName>
                                        </p:attrNameLst>
                                      </p:cBhvr>
                                      <p:to>
                                        <p:strVal val="visible"/>
                                      </p:to>
                                    </p:set>
                                  </p:childTnLst>
                                </p:cTn>
                              </p:par>
                            </p:childTnLst>
                          </p:cTn>
                        </p:par>
                        <p:par>
                          <p:cTn id="115" fill="hold">
                            <p:stCondLst>
                              <p:cond delay="3700"/>
                            </p:stCondLst>
                            <p:childTnLst>
                              <p:par>
                                <p:cTn id="116" presetID="1" presetClass="entr" presetSubtype="0" fill="hold" nodeType="afterEffect">
                                  <p:stCondLst>
                                    <p:cond delay="100"/>
                                  </p:stCondLst>
                                  <p:childTnLst>
                                    <p:set>
                                      <p:cBhvr>
                                        <p:cTn id="117" dur="1" fill="hold">
                                          <p:stCondLst>
                                            <p:cond delay="0"/>
                                          </p:stCondLst>
                                        </p:cTn>
                                        <p:tgtEl>
                                          <p:spTgt spid="155"/>
                                        </p:tgtEl>
                                        <p:attrNameLst>
                                          <p:attrName>style.visibility</p:attrName>
                                        </p:attrNameLst>
                                      </p:cBhvr>
                                      <p:to>
                                        <p:strVal val="visible"/>
                                      </p:to>
                                    </p:set>
                                  </p:childTnLst>
                                </p:cTn>
                              </p:par>
                            </p:childTnLst>
                          </p:cTn>
                        </p:par>
                        <p:par>
                          <p:cTn id="118" fill="hold">
                            <p:stCondLst>
                              <p:cond delay="3800"/>
                            </p:stCondLst>
                            <p:childTnLst>
                              <p:par>
                                <p:cTn id="119" presetID="1" presetClass="entr" presetSubtype="0" fill="hold" nodeType="afterEffect">
                                  <p:stCondLst>
                                    <p:cond delay="100"/>
                                  </p:stCondLst>
                                  <p:childTnLst>
                                    <p:set>
                                      <p:cBhvr>
                                        <p:cTn id="120" dur="1" fill="hold">
                                          <p:stCondLst>
                                            <p:cond delay="0"/>
                                          </p:stCondLst>
                                        </p:cTn>
                                        <p:tgtEl>
                                          <p:spTgt spid="156"/>
                                        </p:tgtEl>
                                        <p:attrNameLst>
                                          <p:attrName>style.visibility</p:attrName>
                                        </p:attrNameLst>
                                      </p:cBhvr>
                                      <p:to>
                                        <p:strVal val="visible"/>
                                      </p:to>
                                    </p:set>
                                  </p:childTnLst>
                                </p:cTn>
                              </p:par>
                            </p:childTnLst>
                          </p:cTn>
                        </p:par>
                        <p:par>
                          <p:cTn id="121" fill="hold">
                            <p:stCondLst>
                              <p:cond delay="3900"/>
                            </p:stCondLst>
                            <p:childTnLst>
                              <p:par>
                                <p:cTn id="122" presetID="1" presetClass="entr" presetSubtype="0" fill="hold" nodeType="afterEffect">
                                  <p:stCondLst>
                                    <p:cond delay="100"/>
                                  </p:stCondLst>
                                  <p:childTnLst>
                                    <p:set>
                                      <p:cBhvr>
                                        <p:cTn id="123" dur="1" fill="hold">
                                          <p:stCondLst>
                                            <p:cond delay="0"/>
                                          </p:stCondLst>
                                        </p:cTn>
                                        <p:tgtEl>
                                          <p:spTgt spid="157"/>
                                        </p:tgtEl>
                                        <p:attrNameLst>
                                          <p:attrName>style.visibility</p:attrName>
                                        </p:attrNameLst>
                                      </p:cBhvr>
                                      <p:to>
                                        <p:strVal val="visible"/>
                                      </p:to>
                                    </p:set>
                                  </p:childTnLst>
                                </p:cTn>
                              </p:par>
                            </p:childTnLst>
                          </p:cTn>
                        </p:par>
                        <p:par>
                          <p:cTn id="124" fill="hold">
                            <p:stCondLst>
                              <p:cond delay="4000"/>
                            </p:stCondLst>
                            <p:childTnLst>
                              <p:par>
                                <p:cTn id="125" presetID="1" presetClass="entr" presetSubtype="0" fill="hold" nodeType="afterEffect">
                                  <p:stCondLst>
                                    <p:cond delay="100"/>
                                  </p:stCondLst>
                                  <p:childTnLst>
                                    <p:set>
                                      <p:cBhvr>
                                        <p:cTn id="126" dur="1" fill="hold">
                                          <p:stCondLst>
                                            <p:cond delay="0"/>
                                          </p:stCondLst>
                                        </p:cTn>
                                        <p:tgtEl>
                                          <p:spTgt spid="158"/>
                                        </p:tgtEl>
                                        <p:attrNameLst>
                                          <p:attrName>style.visibility</p:attrName>
                                        </p:attrNameLst>
                                      </p:cBhvr>
                                      <p:to>
                                        <p:strVal val="visible"/>
                                      </p:to>
                                    </p:set>
                                  </p:childTnLst>
                                </p:cTn>
                              </p:par>
                            </p:childTnLst>
                          </p:cTn>
                        </p:par>
                        <p:par>
                          <p:cTn id="127" fill="hold">
                            <p:stCondLst>
                              <p:cond delay="4100"/>
                            </p:stCondLst>
                            <p:childTnLst>
                              <p:par>
                                <p:cTn id="128" presetID="1" presetClass="entr" presetSubtype="0" fill="hold" nodeType="afterEffect">
                                  <p:stCondLst>
                                    <p:cond delay="100"/>
                                  </p:stCondLst>
                                  <p:childTnLst>
                                    <p:set>
                                      <p:cBhvr>
                                        <p:cTn id="129" dur="1" fill="hold">
                                          <p:stCondLst>
                                            <p:cond delay="0"/>
                                          </p:stCondLst>
                                        </p:cTn>
                                        <p:tgtEl>
                                          <p:spTgt spid="159"/>
                                        </p:tgtEl>
                                        <p:attrNameLst>
                                          <p:attrName>style.visibility</p:attrName>
                                        </p:attrNameLst>
                                      </p:cBhvr>
                                      <p:to>
                                        <p:strVal val="visible"/>
                                      </p:to>
                                    </p:set>
                                  </p:childTnLst>
                                </p:cTn>
                              </p:par>
                            </p:childTnLst>
                          </p:cTn>
                        </p:par>
                        <p:par>
                          <p:cTn id="130" fill="hold">
                            <p:stCondLst>
                              <p:cond delay="4200"/>
                            </p:stCondLst>
                            <p:childTnLst>
                              <p:par>
                                <p:cTn id="131" presetID="1" presetClass="entr" presetSubtype="0" fill="hold" nodeType="afterEffect">
                                  <p:stCondLst>
                                    <p:cond delay="100"/>
                                  </p:stCondLst>
                                  <p:childTnLst>
                                    <p:set>
                                      <p:cBhvr>
                                        <p:cTn id="132" dur="1" fill="hold">
                                          <p:stCondLst>
                                            <p:cond delay="0"/>
                                          </p:stCondLst>
                                        </p:cTn>
                                        <p:tgtEl>
                                          <p:spTgt spid="160"/>
                                        </p:tgtEl>
                                        <p:attrNameLst>
                                          <p:attrName>style.visibility</p:attrName>
                                        </p:attrNameLst>
                                      </p:cBhvr>
                                      <p:to>
                                        <p:strVal val="visible"/>
                                      </p:to>
                                    </p:set>
                                  </p:childTnLst>
                                </p:cTn>
                              </p:par>
                            </p:childTnLst>
                          </p:cTn>
                        </p:par>
                        <p:par>
                          <p:cTn id="133" fill="hold">
                            <p:stCondLst>
                              <p:cond delay="4300"/>
                            </p:stCondLst>
                            <p:childTnLst>
                              <p:par>
                                <p:cTn id="134" presetID="1" presetClass="entr" presetSubtype="0" fill="hold" nodeType="afterEffect">
                                  <p:stCondLst>
                                    <p:cond delay="100"/>
                                  </p:stCondLst>
                                  <p:childTnLst>
                                    <p:set>
                                      <p:cBhvr>
                                        <p:cTn id="135" dur="1" fill="hold">
                                          <p:stCondLst>
                                            <p:cond delay="0"/>
                                          </p:stCondLst>
                                        </p:cTn>
                                        <p:tgtEl>
                                          <p:spTgt spid="161"/>
                                        </p:tgtEl>
                                        <p:attrNameLst>
                                          <p:attrName>style.visibility</p:attrName>
                                        </p:attrNameLst>
                                      </p:cBhvr>
                                      <p:to>
                                        <p:strVal val="visible"/>
                                      </p:to>
                                    </p:set>
                                  </p:childTnLst>
                                </p:cTn>
                              </p:par>
                            </p:childTnLst>
                          </p:cTn>
                        </p:par>
                        <p:par>
                          <p:cTn id="136" fill="hold">
                            <p:stCondLst>
                              <p:cond delay="4400"/>
                            </p:stCondLst>
                            <p:childTnLst>
                              <p:par>
                                <p:cTn id="137" presetID="1" presetClass="entr" presetSubtype="0" fill="hold" nodeType="afterEffect">
                                  <p:stCondLst>
                                    <p:cond delay="100"/>
                                  </p:stCondLst>
                                  <p:childTnLst>
                                    <p:set>
                                      <p:cBhvr>
                                        <p:cTn id="138" dur="1" fill="hold">
                                          <p:stCondLst>
                                            <p:cond delay="0"/>
                                          </p:stCondLst>
                                        </p:cTn>
                                        <p:tgtEl>
                                          <p:spTgt spid="162"/>
                                        </p:tgtEl>
                                        <p:attrNameLst>
                                          <p:attrName>style.visibility</p:attrName>
                                        </p:attrNameLst>
                                      </p:cBhvr>
                                      <p:to>
                                        <p:strVal val="visible"/>
                                      </p:to>
                                    </p:set>
                                  </p:childTnLst>
                                </p:cTn>
                              </p:par>
                            </p:childTnLst>
                          </p:cTn>
                        </p:par>
                        <p:par>
                          <p:cTn id="139" fill="hold">
                            <p:stCondLst>
                              <p:cond delay="4500"/>
                            </p:stCondLst>
                            <p:childTnLst>
                              <p:par>
                                <p:cTn id="140" presetID="1" presetClass="entr" presetSubtype="0" fill="hold" nodeType="afterEffect">
                                  <p:stCondLst>
                                    <p:cond delay="100"/>
                                  </p:stCondLst>
                                  <p:childTnLst>
                                    <p:set>
                                      <p:cBhvr>
                                        <p:cTn id="141" dur="1" fill="hold">
                                          <p:stCondLst>
                                            <p:cond delay="0"/>
                                          </p:stCondLst>
                                        </p:cTn>
                                        <p:tgtEl>
                                          <p:spTgt spid="163"/>
                                        </p:tgtEl>
                                        <p:attrNameLst>
                                          <p:attrName>style.visibility</p:attrName>
                                        </p:attrNameLst>
                                      </p:cBhvr>
                                      <p:to>
                                        <p:strVal val="visible"/>
                                      </p:to>
                                    </p:set>
                                  </p:childTnLst>
                                </p:cTn>
                              </p:par>
                            </p:childTnLst>
                          </p:cTn>
                        </p:par>
                        <p:par>
                          <p:cTn id="142" fill="hold">
                            <p:stCondLst>
                              <p:cond delay="4600"/>
                            </p:stCondLst>
                            <p:childTnLst>
                              <p:par>
                                <p:cTn id="143" presetID="1" presetClass="entr" presetSubtype="0" fill="hold" nodeType="afterEffect">
                                  <p:stCondLst>
                                    <p:cond delay="100"/>
                                  </p:stCondLst>
                                  <p:childTnLst>
                                    <p:set>
                                      <p:cBhvr>
                                        <p:cTn id="144" dur="1" fill="hold">
                                          <p:stCondLst>
                                            <p:cond delay="0"/>
                                          </p:stCondLst>
                                        </p:cTn>
                                        <p:tgtEl>
                                          <p:spTgt spid="164"/>
                                        </p:tgtEl>
                                        <p:attrNameLst>
                                          <p:attrName>style.visibility</p:attrName>
                                        </p:attrNameLst>
                                      </p:cBhvr>
                                      <p:to>
                                        <p:strVal val="visible"/>
                                      </p:to>
                                    </p:set>
                                  </p:childTnLst>
                                </p:cTn>
                              </p:par>
                            </p:childTnLst>
                          </p:cTn>
                        </p:par>
                        <p:par>
                          <p:cTn id="145" fill="hold">
                            <p:stCondLst>
                              <p:cond delay="4700"/>
                            </p:stCondLst>
                            <p:childTnLst>
                              <p:par>
                                <p:cTn id="146" presetID="1" presetClass="entr" presetSubtype="0" fill="hold" nodeType="afterEffect">
                                  <p:stCondLst>
                                    <p:cond delay="100"/>
                                  </p:stCondLst>
                                  <p:childTnLst>
                                    <p:set>
                                      <p:cBhvr>
                                        <p:cTn id="147" dur="1" fill="hold">
                                          <p:stCondLst>
                                            <p:cond delay="0"/>
                                          </p:stCondLst>
                                        </p:cTn>
                                        <p:tgtEl>
                                          <p:spTgt spid="165"/>
                                        </p:tgtEl>
                                        <p:attrNameLst>
                                          <p:attrName>style.visibility</p:attrName>
                                        </p:attrNameLst>
                                      </p:cBhvr>
                                      <p:to>
                                        <p:strVal val="visible"/>
                                      </p:to>
                                    </p:set>
                                  </p:childTnLst>
                                </p:cTn>
                              </p:par>
                            </p:childTnLst>
                          </p:cTn>
                        </p:par>
                        <p:par>
                          <p:cTn id="148" fill="hold">
                            <p:stCondLst>
                              <p:cond delay="4800"/>
                            </p:stCondLst>
                            <p:childTnLst>
                              <p:par>
                                <p:cTn id="149" presetID="1" presetClass="entr" presetSubtype="0" fill="hold" nodeType="afterEffect">
                                  <p:stCondLst>
                                    <p:cond delay="100"/>
                                  </p:stCondLst>
                                  <p:childTnLst>
                                    <p:set>
                                      <p:cBhvr>
                                        <p:cTn id="150" dur="1" fill="hold">
                                          <p:stCondLst>
                                            <p:cond delay="0"/>
                                          </p:stCondLst>
                                        </p:cTn>
                                        <p:tgtEl>
                                          <p:spTgt spid="166"/>
                                        </p:tgtEl>
                                        <p:attrNameLst>
                                          <p:attrName>style.visibility</p:attrName>
                                        </p:attrNameLst>
                                      </p:cBhvr>
                                      <p:to>
                                        <p:strVal val="visible"/>
                                      </p:to>
                                    </p:set>
                                  </p:childTnLst>
                                </p:cTn>
                              </p:par>
                            </p:childTnLst>
                          </p:cTn>
                        </p:par>
                        <p:par>
                          <p:cTn id="151" fill="hold">
                            <p:stCondLst>
                              <p:cond delay="4900"/>
                            </p:stCondLst>
                            <p:childTnLst>
                              <p:par>
                                <p:cTn id="152" presetID="1" presetClass="entr" presetSubtype="0" fill="hold" nodeType="afterEffect">
                                  <p:stCondLst>
                                    <p:cond delay="100"/>
                                  </p:stCondLst>
                                  <p:childTnLst>
                                    <p:set>
                                      <p:cBhvr>
                                        <p:cTn id="153" dur="1" fill="hold">
                                          <p:stCondLst>
                                            <p:cond delay="0"/>
                                          </p:stCondLst>
                                        </p:cTn>
                                        <p:tgtEl>
                                          <p:spTgt spid="167"/>
                                        </p:tgtEl>
                                        <p:attrNameLst>
                                          <p:attrName>style.visibility</p:attrName>
                                        </p:attrNameLst>
                                      </p:cBhvr>
                                      <p:to>
                                        <p:strVal val="visible"/>
                                      </p:to>
                                    </p:set>
                                  </p:childTnLst>
                                </p:cTn>
                              </p:par>
                            </p:childTnLst>
                          </p:cTn>
                        </p:par>
                        <p:par>
                          <p:cTn id="154" fill="hold">
                            <p:stCondLst>
                              <p:cond delay="5000"/>
                            </p:stCondLst>
                            <p:childTnLst>
                              <p:par>
                                <p:cTn id="155" presetID="1" presetClass="entr" presetSubtype="0" fill="hold" nodeType="afterEffect">
                                  <p:stCondLst>
                                    <p:cond delay="100"/>
                                  </p:stCondLst>
                                  <p:childTnLst>
                                    <p:set>
                                      <p:cBhvr>
                                        <p:cTn id="156" dur="1" fill="hold">
                                          <p:stCondLst>
                                            <p:cond delay="0"/>
                                          </p:stCondLst>
                                        </p:cTn>
                                        <p:tgtEl>
                                          <p:spTgt spid="168"/>
                                        </p:tgtEl>
                                        <p:attrNameLst>
                                          <p:attrName>style.visibility</p:attrName>
                                        </p:attrNameLst>
                                      </p:cBhvr>
                                      <p:to>
                                        <p:strVal val="visible"/>
                                      </p:to>
                                    </p:set>
                                  </p:childTnLst>
                                </p:cTn>
                              </p:par>
                            </p:childTnLst>
                          </p:cTn>
                        </p:par>
                        <p:par>
                          <p:cTn id="157" fill="hold">
                            <p:stCondLst>
                              <p:cond delay="5100"/>
                            </p:stCondLst>
                            <p:childTnLst>
                              <p:par>
                                <p:cTn id="158" presetID="1" presetClass="entr" presetSubtype="0" fill="hold" nodeType="afterEffect">
                                  <p:stCondLst>
                                    <p:cond delay="100"/>
                                  </p:stCondLst>
                                  <p:childTnLst>
                                    <p:set>
                                      <p:cBhvr>
                                        <p:cTn id="159" dur="1" fill="hold">
                                          <p:stCondLst>
                                            <p:cond delay="0"/>
                                          </p:stCondLst>
                                        </p:cTn>
                                        <p:tgtEl>
                                          <p:spTgt spid="169"/>
                                        </p:tgtEl>
                                        <p:attrNameLst>
                                          <p:attrName>style.visibility</p:attrName>
                                        </p:attrNameLst>
                                      </p:cBhvr>
                                      <p:to>
                                        <p:strVal val="visible"/>
                                      </p:to>
                                    </p:set>
                                  </p:childTnLst>
                                </p:cTn>
                              </p:par>
                            </p:childTnLst>
                          </p:cTn>
                        </p:par>
                        <p:par>
                          <p:cTn id="160" fill="hold">
                            <p:stCondLst>
                              <p:cond delay="5200"/>
                            </p:stCondLst>
                            <p:childTnLst>
                              <p:par>
                                <p:cTn id="161" presetID="1" presetClass="entr" presetSubtype="0" fill="hold" nodeType="afterEffect">
                                  <p:stCondLst>
                                    <p:cond delay="100"/>
                                  </p:stCondLst>
                                  <p:childTnLst>
                                    <p:set>
                                      <p:cBhvr>
                                        <p:cTn id="162" dur="1" fill="hold">
                                          <p:stCondLst>
                                            <p:cond delay="0"/>
                                          </p:stCondLst>
                                        </p:cTn>
                                        <p:tgtEl>
                                          <p:spTgt spid="170"/>
                                        </p:tgtEl>
                                        <p:attrNameLst>
                                          <p:attrName>style.visibility</p:attrName>
                                        </p:attrNameLst>
                                      </p:cBhvr>
                                      <p:to>
                                        <p:strVal val="visible"/>
                                      </p:to>
                                    </p:set>
                                  </p:childTnLst>
                                </p:cTn>
                              </p:par>
                            </p:childTnLst>
                          </p:cTn>
                        </p:par>
                        <p:par>
                          <p:cTn id="163" fill="hold">
                            <p:stCondLst>
                              <p:cond delay="5300"/>
                            </p:stCondLst>
                            <p:childTnLst>
                              <p:par>
                                <p:cTn id="164" presetID="1" presetClass="entr" presetSubtype="0" fill="hold" nodeType="afterEffect">
                                  <p:stCondLst>
                                    <p:cond delay="100"/>
                                  </p:stCondLst>
                                  <p:childTnLst>
                                    <p:set>
                                      <p:cBhvr>
                                        <p:cTn id="165" dur="1" fill="hold">
                                          <p:stCondLst>
                                            <p:cond delay="0"/>
                                          </p:stCondLst>
                                        </p:cTn>
                                        <p:tgtEl>
                                          <p:spTgt spid="171"/>
                                        </p:tgtEl>
                                        <p:attrNameLst>
                                          <p:attrName>style.visibility</p:attrName>
                                        </p:attrNameLst>
                                      </p:cBhvr>
                                      <p:to>
                                        <p:strVal val="visible"/>
                                      </p:to>
                                    </p:set>
                                  </p:childTnLst>
                                </p:cTn>
                              </p:par>
                            </p:childTnLst>
                          </p:cTn>
                        </p:par>
                        <p:par>
                          <p:cTn id="166" fill="hold">
                            <p:stCondLst>
                              <p:cond delay="5400"/>
                            </p:stCondLst>
                            <p:childTnLst>
                              <p:par>
                                <p:cTn id="167" presetID="1" presetClass="entr" presetSubtype="0" fill="hold" nodeType="afterEffect">
                                  <p:stCondLst>
                                    <p:cond delay="100"/>
                                  </p:stCondLst>
                                  <p:childTnLst>
                                    <p:set>
                                      <p:cBhvr>
                                        <p:cTn id="168" dur="1" fill="hold">
                                          <p:stCondLst>
                                            <p:cond delay="0"/>
                                          </p:stCondLst>
                                        </p:cTn>
                                        <p:tgtEl>
                                          <p:spTgt spid="172"/>
                                        </p:tgtEl>
                                        <p:attrNameLst>
                                          <p:attrName>style.visibility</p:attrName>
                                        </p:attrNameLst>
                                      </p:cBhvr>
                                      <p:to>
                                        <p:strVal val="visible"/>
                                      </p:to>
                                    </p:set>
                                  </p:childTnLst>
                                </p:cTn>
                              </p:par>
                            </p:childTnLst>
                          </p:cTn>
                        </p:par>
                        <p:par>
                          <p:cTn id="169" fill="hold">
                            <p:stCondLst>
                              <p:cond delay="5500"/>
                            </p:stCondLst>
                            <p:childTnLst>
                              <p:par>
                                <p:cTn id="170" presetID="1" presetClass="entr" presetSubtype="0" fill="hold" nodeType="afterEffect">
                                  <p:stCondLst>
                                    <p:cond delay="100"/>
                                  </p:stCondLst>
                                  <p:childTnLst>
                                    <p:set>
                                      <p:cBhvr>
                                        <p:cTn id="171" dur="1" fill="hold">
                                          <p:stCondLst>
                                            <p:cond delay="0"/>
                                          </p:stCondLst>
                                        </p:cTn>
                                        <p:tgtEl>
                                          <p:spTgt spid="173"/>
                                        </p:tgtEl>
                                        <p:attrNameLst>
                                          <p:attrName>style.visibility</p:attrName>
                                        </p:attrNameLst>
                                      </p:cBhvr>
                                      <p:to>
                                        <p:strVal val="visible"/>
                                      </p:to>
                                    </p:set>
                                  </p:childTnLst>
                                </p:cTn>
                              </p:par>
                            </p:childTnLst>
                          </p:cTn>
                        </p:par>
                        <p:par>
                          <p:cTn id="172" fill="hold">
                            <p:stCondLst>
                              <p:cond delay="5600"/>
                            </p:stCondLst>
                            <p:childTnLst>
                              <p:par>
                                <p:cTn id="173" presetID="1" presetClass="entr" presetSubtype="0" fill="hold" nodeType="afterEffect">
                                  <p:stCondLst>
                                    <p:cond delay="0"/>
                                  </p:stCondLst>
                                  <p:childTnLst>
                                    <p:set>
                                      <p:cBhvr>
                                        <p:cTn id="174" dur="1" fill="hold">
                                          <p:stCondLst>
                                            <p:cond delay="0"/>
                                          </p:stCondLst>
                                        </p:cTn>
                                        <p:tgtEl>
                                          <p:spTgt spid="177"/>
                                        </p:tgtEl>
                                        <p:attrNameLst>
                                          <p:attrName>style.visibility</p:attrName>
                                        </p:attrNameLst>
                                      </p:cBhvr>
                                      <p:to>
                                        <p:strVal val="visible"/>
                                      </p:to>
                                    </p:set>
                                  </p:childTnLst>
                                </p:cTn>
                              </p:par>
                            </p:childTnLst>
                          </p:cTn>
                        </p:par>
                        <p:par>
                          <p:cTn id="175" fill="hold">
                            <p:stCondLst>
                              <p:cond delay="5600"/>
                            </p:stCondLst>
                            <p:childTnLst>
                              <p:par>
                                <p:cTn id="176" presetID="1" presetClass="entr" presetSubtype="0" fill="hold" nodeType="afterEffect">
                                  <p:stCondLst>
                                    <p:cond delay="0"/>
                                  </p:stCondLst>
                                  <p:childTnLst>
                                    <p:set>
                                      <p:cBhvr>
                                        <p:cTn id="177" dur="1" fill="hold">
                                          <p:stCondLst>
                                            <p:cond delay="0"/>
                                          </p:stCondLst>
                                        </p:cTn>
                                        <p:tgtEl>
                                          <p:spTgt spid="178"/>
                                        </p:tgtEl>
                                        <p:attrNameLst>
                                          <p:attrName>style.visibility</p:attrName>
                                        </p:attrNameLst>
                                      </p:cBhvr>
                                      <p:to>
                                        <p:strVal val="visible"/>
                                      </p:to>
                                    </p:set>
                                  </p:childTnLst>
                                </p:cTn>
                              </p:par>
                            </p:childTnLst>
                          </p:cTn>
                        </p:par>
                        <p:par>
                          <p:cTn id="178" fill="hold">
                            <p:stCondLst>
                              <p:cond delay="5600"/>
                            </p:stCondLst>
                            <p:childTnLst>
                              <p:par>
                                <p:cTn id="179" presetID="1" presetClass="entr" presetSubtype="0" fill="hold" nodeType="afterEffect">
                                  <p:stCondLst>
                                    <p:cond delay="0"/>
                                  </p:stCondLst>
                                  <p:childTnLst>
                                    <p:set>
                                      <p:cBhvr>
                                        <p:cTn id="180" dur="1" fill="hold">
                                          <p:stCondLst>
                                            <p:cond delay="0"/>
                                          </p:stCondLst>
                                        </p:cTn>
                                        <p:tgtEl>
                                          <p:spTgt spid="179"/>
                                        </p:tgtEl>
                                        <p:attrNameLst>
                                          <p:attrName>style.visibility</p:attrName>
                                        </p:attrNameLst>
                                      </p:cBhvr>
                                      <p:to>
                                        <p:strVal val="visible"/>
                                      </p:to>
                                    </p:set>
                                  </p:childTnLst>
                                </p:cTn>
                              </p:par>
                            </p:childTnLst>
                          </p:cTn>
                        </p:par>
                        <p:par>
                          <p:cTn id="181" fill="hold">
                            <p:stCondLst>
                              <p:cond delay="5600"/>
                            </p:stCondLst>
                            <p:childTnLst>
                              <p:par>
                                <p:cTn id="182" presetID="1" presetClass="entr" presetSubtype="0" fill="hold" nodeType="afterEffect">
                                  <p:stCondLst>
                                    <p:cond delay="0"/>
                                  </p:stCondLst>
                                  <p:childTnLst>
                                    <p:set>
                                      <p:cBhvr>
                                        <p:cTn id="183" dur="1" fill="hold">
                                          <p:stCondLst>
                                            <p:cond delay="0"/>
                                          </p:stCondLst>
                                        </p:cTn>
                                        <p:tgtEl>
                                          <p:spTgt spid="180"/>
                                        </p:tgtEl>
                                        <p:attrNameLst>
                                          <p:attrName>style.visibility</p:attrName>
                                        </p:attrNameLst>
                                      </p:cBhvr>
                                      <p:to>
                                        <p:strVal val="visible"/>
                                      </p:to>
                                    </p:set>
                                  </p:childTnLst>
                                </p:cTn>
                              </p:par>
                            </p:childTnLst>
                          </p:cTn>
                        </p:par>
                        <p:par>
                          <p:cTn id="184" fill="hold">
                            <p:stCondLst>
                              <p:cond delay="5600"/>
                            </p:stCondLst>
                            <p:childTnLst>
                              <p:par>
                                <p:cTn id="185" presetID="1" presetClass="entr" presetSubtype="0" fill="hold" nodeType="afterEffect">
                                  <p:stCondLst>
                                    <p:cond delay="0"/>
                                  </p:stCondLst>
                                  <p:childTnLst>
                                    <p:set>
                                      <p:cBhvr>
                                        <p:cTn id="186" dur="1" fill="hold">
                                          <p:stCondLst>
                                            <p:cond delay="0"/>
                                          </p:stCondLst>
                                        </p:cTn>
                                        <p:tgtEl>
                                          <p:spTgt spid="181"/>
                                        </p:tgtEl>
                                        <p:attrNameLst>
                                          <p:attrName>style.visibility</p:attrName>
                                        </p:attrNameLst>
                                      </p:cBhvr>
                                      <p:to>
                                        <p:strVal val="visible"/>
                                      </p:to>
                                    </p:set>
                                  </p:childTnLst>
                                </p:cTn>
                              </p:par>
                            </p:childTnLst>
                          </p:cTn>
                        </p:par>
                        <p:par>
                          <p:cTn id="187" fill="hold">
                            <p:stCondLst>
                              <p:cond delay="5600"/>
                            </p:stCondLst>
                            <p:childTnLst>
                              <p:par>
                                <p:cTn id="188" presetID="1" presetClass="entr" presetSubtype="0" fill="hold" nodeType="afterEffect">
                                  <p:stCondLst>
                                    <p:cond delay="0"/>
                                  </p:stCondLst>
                                  <p:childTnLst>
                                    <p:set>
                                      <p:cBhvr>
                                        <p:cTn id="189" dur="1" fill="hold">
                                          <p:stCondLst>
                                            <p:cond delay="0"/>
                                          </p:stCondLst>
                                        </p:cTn>
                                        <p:tgtEl>
                                          <p:spTgt spid="182"/>
                                        </p:tgtEl>
                                        <p:attrNameLst>
                                          <p:attrName>style.visibility</p:attrName>
                                        </p:attrNameLst>
                                      </p:cBhvr>
                                      <p:to>
                                        <p:strVal val="visible"/>
                                      </p:to>
                                    </p:set>
                                  </p:childTnLst>
                                </p:cTn>
                              </p:par>
                            </p:childTnLst>
                          </p:cTn>
                        </p:par>
                        <p:par>
                          <p:cTn id="190" fill="hold">
                            <p:stCondLst>
                              <p:cond delay="5600"/>
                            </p:stCondLst>
                            <p:childTnLst>
                              <p:par>
                                <p:cTn id="191" presetID="1" presetClass="entr" presetSubtype="0" fill="hold" nodeType="afterEffect">
                                  <p:stCondLst>
                                    <p:cond delay="0"/>
                                  </p:stCondLst>
                                  <p:childTnLst>
                                    <p:set>
                                      <p:cBhvr>
                                        <p:cTn id="192" dur="1" fill="hold">
                                          <p:stCondLst>
                                            <p:cond delay="0"/>
                                          </p:stCondLst>
                                        </p:cTn>
                                        <p:tgtEl>
                                          <p:spTgt spid="183"/>
                                        </p:tgtEl>
                                        <p:attrNameLst>
                                          <p:attrName>style.visibility</p:attrName>
                                        </p:attrNameLst>
                                      </p:cBhvr>
                                      <p:to>
                                        <p:strVal val="visible"/>
                                      </p:to>
                                    </p:set>
                                  </p:childTnLst>
                                </p:cTn>
                              </p:par>
                            </p:childTnLst>
                          </p:cTn>
                        </p:par>
                        <p:par>
                          <p:cTn id="193" fill="hold">
                            <p:stCondLst>
                              <p:cond delay="5600"/>
                            </p:stCondLst>
                            <p:childTnLst>
                              <p:par>
                                <p:cTn id="194" presetID="1" presetClass="entr" presetSubtype="0" fill="hold" nodeType="afterEffect">
                                  <p:stCondLst>
                                    <p:cond delay="0"/>
                                  </p:stCondLst>
                                  <p:childTnLst>
                                    <p:set>
                                      <p:cBhvr>
                                        <p:cTn id="195" dur="1" fill="hold">
                                          <p:stCondLst>
                                            <p:cond delay="0"/>
                                          </p:stCondLst>
                                        </p:cTn>
                                        <p:tgtEl>
                                          <p:spTgt spid="184"/>
                                        </p:tgtEl>
                                        <p:attrNameLst>
                                          <p:attrName>style.visibility</p:attrName>
                                        </p:attrNameLst>
                                      </p:cBhvr>
                                      <p:to>
                                        <p:strVal val="visible"/>
                                      </p:to>
                                    </p:set>
                                  </p:childTnLst>
                                </p:cTn>
                              </p:par>
                            </p:childTnLst>
                          </p:cTn>
                        </p:par>
                        <p:par>
                          <p:cTn id="196" fill="hold">
                            <p:stCondLst>
                              <p:cond delay="5600"/>
                            </p:stCondLst>
                            <p:childTnLst>
                              <p:par>
                                <p:cTn id="197" presetID="1" presetClass="entr" presetSubtype="0" fill="hold" nodeType="afterEffect">
                                  <p:stCondLst>
                                    <p:cond delay="0"/>
                                  </p:stCondLst>
                                  <p:childTnLst>
                                    <p:set>
                                      <p:cBhvr>
                                        <p:cTn id="198" dur="1" fill="hold">
                                          <p:stCondLst>
                                            <p:cond delay="0"/>
                                          </p:stCondLst>
                                        </p:cTn>
                                        <p:tgtEl>
                                          <p:spTgt spid="185"/>
                                        </p:tgtEl>
                                        <p:attrNameLst>
                                          <p:attrName>style.visibility</p:attrName>
                                        </p:attrNameLst>
                                      </p:cBhvr>
                                      <p:to>
                                        <p:strVal val="visible"/>
                                      </p:to>
                                    </p:set>
                                  </p:childTnLst>
                                </p:cTn>
                              </p:par>
                            </p:childTnLst>
                          </p:cTn>
                        </p:par>
                        <p:par>
                          <p:cTn id="199" fill="hold">
                            <p:stCondLst>
                              <p:cond delay="5600"/>
                            </p:stCondLst>
                            <p:childTnLst>
                              <p:par>
                                <p:cTn id="200" presetID="1" presetClass="entr" presetSubtype="0" fill="hold" nodeType="afterEffect">
                                  <p:stCondLst>
                                    <p:cond delay="0"/>
                                  </p:stCondLst>
                                  <p:childTnLst>
                                    <p:set>
                                      <p:cBhvr>
                                        <p:cTn id="201" dur="1" fill="hold">
                                          <p:stCondLst>
                                            <p:cond delay="0"/>
                                          </p:stCondLst>
                                        </p:cTn>
                                        <p:tgtEl>
                                          <p:spTgt spid="186"/>
                                        </p:tgtEl>
                                        <p:attrNameLst>
                                          <p:attrName>style.visibility</p:attrName>
                                        </p:attrNameLst>
                                      </p:cBhvr>
                                      <p:to>
                                        <p:strVal val="visible"/>
                                      </p:to>
                                    </p:set>
                                  </p:childTnLst>
                                </p:cTn>
                              </p:par>
                            </p:childTnLst>
                          </p:cTn>
                        </p:par>
                        <p:par>
                          <p:cTn id="202" fill="hold">
                            <p:stCondLst>
                              <p:cond delay="5600"/>
                            </p:stCondLst>
                            <p:childTnLst>
                              <p:par>
                                <p:cTn id="203" presetID="1" presetClass="entr" presetSubtype="0" fill="hold" nodeType="afterEffect">
                                  <p:stCondLst>
                                    <p:cond delay="0"/>
                                  </p:stCondLst>
                                  <p:childTnLst>
                                    <p:set>
                                      <p:cBhvr>
                                        <p:cTn id="204" dur="1" fill="hold">
                                          <p:stCondLst>
                                            <p:cond delay="0"/>
                                          </p:stCondLst>
                                        </p:cTn>
                                        <p:tgtEl>
                                          <p:spTgt spid="187"/>
                                        </p:tgtEl>
                                        <p:attrNameLst>
                                          <p:attrName>style.visibility</p:attrName>
                                        </p:attrNameLst>
                                      </p:cBhvr>
                                      <p:to>
                                        <p:strVal val="visible"/>
                                      </p:to>
                                    </p:set>
                                  </p:childTnLst>
                                </p:cTn>
                              </p:par>
                            </p:childTnLst>
                          </p:cTn>
                        </p:par>
                        <p:par>
                          <p:cTn id="205" fill="hold">
                            <p:stCondLst>
                              <p:cond delay="5600"/>
                            </p:stCondLst>
                            <p:childTnLst>
                              <p:par>
                                <p:cTn id="206" presetID="1" presetClass="entr" presetSubtype="0" fill="hold" nodeType="afterEffect">
                                  <p:stCondLst>
                                    <p:cond delay="0"/>
                                  </p:stCondLst>
                                  <p:childTnLst>
                                    <p:set>
                                      <p:cBhvr>
                                        <p:cTn id="207" dur="1" fill="hold">
                                          <p:stCondLst>
                                            <p:cond delay="0"/>
                                          </p:stCondLst>
                                        </p:cTn>
                                        <p:tgtEl>
                                          <p:spTgt spid="188"/>
                                        </p:tgtEl>
                                        <p:attrNameLst>
                                          <p:attrName>style.visibility</p:attrName>
                                        </p:attrNameLst>
                                      </p:cBhvr>
                                      <p:to>
                                        <p:strVal val="visible"/>
                                      </p:to>
                                    </p:set>
                                  </p:childTnLst>
                                </p:cTn>
                              </p:par>
                            </p:childTnLst>
                          </p:cTn>
                        </p:par>
                        <p:par>
                          <p:cTn id="208" fill="hold">
                            <p:stCondLst>
                              <p:cond delay="5600"/>
                            </p:stCondLst>
                            <p:childTnLst>
                              <p:par>
                                <p:cTn id="209" presetID="1" presetClass="entr" presetSubtype="0" fill="hold" nodeType="afterEffect">
                                  <p:stCondLst>
                                    <p:cond delay="0"/>
                                  </p:stCondLst>
                                  <p:childTnLst>
                                    <p:set>
                                      <p:cBhvr>
                                        <p:cTn id="210" dur="1" fill="hold">
                                          <p:stCondLst>
                                            <p:cond delay="0"/>
                                          </p:stCondLst>
                                        </p:cTn>
                                        <p:tgtEl>
                                          <p:spTgt spid="189"/>
                                        </p:tgtEl>
                                        <p:attrNameLst>
                                          <p:attrName>style.visibility</p:attrName>
                                        </p:attrNameLst>
                                      </p:cBhvr>
                                      <p:to>
                                        <p:strVal val="visible"/>
                                      </p:to>
                                    </p:set>
                                  </p:childTnLst>
                                </p:cTn>
                              </p:par>
                            </p:childTnLst>
                          </p:cTn>
                        </p:par>
                        <p:par>
                          <p:cTn id="211" fill="hold">
                            <p:stCondLst>
                              <p:cond delay="5600"/>
                            </p:stCondLst>
                            <p:childTnLst>
                              <p:par>
                                <p:cTn id="212" presetID="1" presetClass="entr" presetSubtype="0" fill="hold" nodeType="afterEffect">
                                  <p:stCondLst>
                                    <p:cond delay="0"/>
                                  </p:stCondLst>
                                  <p:childTnLst>
                                    <p:set>
                                      <p:cBhvr>
                                        <p:cTn id="213" dur="1" fill="hold">
                                          <p:stCondLst>
                                            <p:cond delay="0"/>
                                          </p:stCondLst>
                                        </p:cTn>
                                        <p:tgtEl>
                                          <p:spTgt spid="190"/>
                                        </p:tgtEl>
                                        <p:attrNameLst>
                                          <p:attrName>style.visibility</p:attrName>
                                        </p:attrNameLst>
                                      </p:cBhvr>
                                      <p:to>
                                        <p:strVal val="visible"/>
                                      </p:to>
                                    </p:set>
                                  </p:childTnLst>
                                </p:cTn>
                              </p:par>
                            </p:childTnLst>
                          </p:cTn>
                        </p:par>
                        <p:par>
                          <p:cTn id="214" fill="hold">
                            <p:stCondLst>
                              <p:cond delay="5600"/>
                            </p:stCondLst>
                            <p:childTnLst>
                              <p:par>
                                <p:cTn id="215" presetID="1" presetClass="entr" presetSubtype="0" fill="hold" nodeType="afterEffect">
                                  <p:stCondLst>
                                    <p:cond delay="0"/>
                                  </p:stCondLst>
                                  <p:childTnLst>
                                    <p:set>
                                      <p:cBhvr>
                                        <p:cTn id="216" dur="1" fill="hold">
                                          <p:stCondLst>
                                            <p:cond delay="0"/>
                                          </p:stCondLst>
                                        </p:cTn>
                                        <p:tgtEl>
                                          <p:spTgt spid="191"/>
                                        </p:tgtEl>
                                        <p:attrNameLst>
                                          <p:attrName>style.visibility</p:attrName>
                                        </p:attrNameLst>
                                      </p:cBhvr>
                                      <p:to>
                                        <p:strVal val="visible"/>
                                      </p:to>
                                    </p:set>
                                  </p:childTnLst>
                                </p:cTn>
                              </p:par>
                            </p:childTnLst>
                          </p:cTn>
                        </p:par>
                        <p:par>
                          <p:cTn id="217" fill="hold">
                            <p:stCondLst>
                              <p:cond delay="5600"/>
                            </p:stCondLst>
                            <p:childTnLst>
                              <p:par>
                                <p:cTn id="218" presetID="1" presetClass="entr" presetSubtype="0" fill="hold" nodeType="afterEffect">
                                  <p:stCondLst>
                                    <p:cond delay="0"/>
                                  </p:stCondLst>
                                  <p:childTnLst>
                                    <p:set>
                                      <p:cBhvr>
                                        <p:cTn id="219" dur="1" fill="hold">
                                          <p:stCondLst>
                                            <p:cond delay="0"/>
                                          </p:stCondLst>
                                        </p:cTn>
                                        <p:tgtEl>
                                          <p:spTgt spid="192"/>
                                        </p:tgtEl>
                                        <p:attrNameLst>
                                          <p:attrName>style.visibility</p:attrName>
                                        </p:attrNameLst>
                                      </p:cBhvr>
                                      <p:to>
                                        <p:strVal val="visible"/>
                                      </p:to>
                                    </p:set>
                                  </p:childTnLst>
                                </p:cTn>
                              </p:par>
                            </p:childTnLst>
                          </p:cTn>
                        </p:par>
                        <p:par>
                          <p:cTn id="220" fill="hold">
                            <p:stCondLst>
                              <p:cond delay="5600"/>
                            </p:stCondLst>
                            <p:childTnLst>
                              <p:par>
                                <p:cTn id="221" presetID="1" presetClass="entr" presetSubtype="0" fill="hold" nodeType="afterEffect">
                                  <p:stCondLst>
                                    <p:cond delay="0"/>
                                  </p:stCondLst>
                                  <p:childTnLst>
                                    <p:set>
                                      <p:cBhvr>
                                        <p:cTn id="222" dur="1" fill="hold">
                                          <p:stCondLst>
                                            <p:cond delay="0"/>
                                          </p:stCondLst>
                                        </p:cTn>
                                        <p:tgtEl>
                                          <p:spTgt spid="193"/>
                                        </p:tgtEl>
                                        <p:attrNameLst>
                                          <p:attrName>style.visibility</p:attrName>
                                        </p:attrNameLst>
                                      </p:cBhvr>
                                      <p:to>
                                        <p:strVal val="visible"/>
                                      </p:to>
                                    </p:set>
                                  </p:childTnLst>
                                </p:cTn>
                              </p:par>
                            </p:childTnLst>
                          </p:cTn>
                        </p:par>
                        <p:par>
                          <p:cTn id="223" fill="hold">
                            <p:stCondLst>
                              <p:cond delay="5600"/>
                            </p:stCondLst>
                            <p:childTnLst>
                              <p:par>
                                <p:cTn id="224" presetID="1" presetClass="entr" presetSubtype="0" fill="hold" nodeType="afterEffect">
                                  <p:stCondLst>
                                    <p:cond delay="0"/>
                                  </p:stCondLst>
                                  <p:childTnLst>
                                    <p:set>
                                      <p:cBhvr>
                                        <p:cTn id="225" dur="1" fill="hold">
                                          <p:stCondLst>
                                            <p:cond delay="0"/>
                                          </p:stCondLst>
                                        </p:cTn>
                                        <p:tgtEl>
                                          <p:spTgt spid="194"/>
                                        </p:tgtEl>
                                        <p:attrNameLst>
                                          <p:attrName>style.visibility</p:attrName>
                                        </p:attrNameLst>
                                      </p:cBhvr>
                                      <p:to>
                                        <p:strVal val="visible"/>
                                      </p:to>
                                    </p:set>
                                  </p:childTnLst>
                                </p:cTn>
                              </p:par>
                            </p:childTnLst>
                          </p:cTn>
                        </p:par>
                        <p:par>
                          <p:cTn id="226" fill="hold">
                            <p:stCondLst>
                              <p:cond delay="5600"/>
                            </p:stCondLst>
                            <p:childTnLst>
                              <p:par>
                                <p:cTn id="227" presetID="1" presetClass="entr" presetSubtype="0" fill="hold" nodeType="afterEffect">
                                  <p:stCondLst>
                                    <p:cond delay="0"/>
                                  </p:stCondLst>
                                  <p:childTnLst>
                                    <p:set>
                                      <p:cBhvr>
                                        <p:cTn id="228" dur="1" fill="hold">
                                          <p:stCondLst>
                                            <p:cond delay="0"/>
                                          </p:stCondLst>
                                        </p:cTn>
                                        <p:tgtEl>
                                          <p:spTgt spid="195"/>
                                        </p:tgtEl>
                                        <p:attrNameLst>
                                          <p:attrName>style.visibility</p:attrName>
                                        </p:attrNameLst>
                                      </p:cBhvr>
                                      <p:to>
                                        <p:strVal val="visible"/>
                                      </p:to>
                                    </p:set>
                                  </p:childTnLst>
                                </p:cTn>
                              </p:par>
                            </p:childTnLst>
                          </p:cTn>
                        </p:par>
                        <p:par>
                          <p:cTn id="229" fill="hold">
                            <p:stCondLst>
                              <p:cond delay="5600"/>
                            </p:stCondLst>
                            <p:childTnLst>
                              <p:par>
                                <p:cTn id="230" presetID="1" presetClass="entr" presetSubtype="0" fill="hold" nodeType="afterEffect">
                                  <p:stCondLst>
                                    <p:cond delay="0"/>
                                  </p:stCondLst>
                                  <p:childTnLst>
                                    <p:set>
                                      <p:cBhvr>
                                        <p:cTn id="231" dur="1" fill="hold">
                                          <p:stCondLst>
                                            <p:cond delay="0"/>
                                          </p:stCondLst>
                                        </p:cTn>
                                        <p:tgtEl>
                                          <p:spTgt spid="196"/>
                                        </p:tgtEl>
                                        <p:attrNameLst>
                                          <p:attrName>style.visibility</p:attrName>
                                        </p:attrNameLst>
                                      </p:cBhvr>
                                      <p:to>
                                        <p:strVal val="visible"/>
                                      </p:to>
                                    </p:set>
                                  </p:childTnLst>
                                </p:cTn>
                              </p:par>
                            </p:childTnLst>
                          </p:cTn>
                        </p:par>
                        <p:par>
                          <p:cTn id="232" fill="hold">
                            <p:stCondLst>
                              <p:cond delay="5600"/>
                            </p:stCondLst>
                            <p:childTnLst>
                              <p:par>
                                <p:cTn id="233" presetID="1" presetClass="entr" presetSubtype="0" fill="hold" nodeType="afterEffect">
                                  <p:stCondLst>
                                    <p:cond delay="0"/>
                                  </p:stCondLst>
                                  <p:childTnLst>
                                    <p:set>
                                      <p:cBhvr>
                                        <p:cTn id="234" dur="1" fill="hold">
                                          <p:stCondLst>
                                            <p:cond delay="0"/>
                                          </p:stCondLst>
                                        </p:cTn>
                                        <p:tgtEl>
                                          <p:spTgt spid="197"/>
                                        </p:tgtEl>
                                        <p:attrNameLst>
                                          <p:attrName>style.visibility</p:attrName>
                                        </p:attrNameLst>
                                      </p:cBhvr>
                                      <p:to>
                                        <p:strVal val="visible"/>
                                      </p:to>
                                    </p:set>
                                  </p:childTnLst>
                                </p:cTn>
                              </p:par>
                            </p:childTnLst>
                          </p:cTn>
                        </p:par>
                        <p:par>
                          <p:cTn id="235" fill="hold">
                            <p:stCondLst>
                              <p:cond delay="5600"/>
                            </p:stCondLst>
                            <p:childTnLst>
                              <p:par>
                                <p:cTn id="236" presetID="1" presetClass="entr" presetSubtype="0" fill="hold" nodeType="afterEffect">
                                  <p:stCondLst>
                                    <p:cond delay="0"/>
                                  </p:stCondLst>
                                  <p:childTnLst>
                                    <p:set>
                                      <p:cBhvr>
                                        <p:cTn id="237" dur="1" fill="hold">
                                          <p:stCondLst>
                                            <p:cond delay="0"/>
                                          </p:stCondLst>
                                        </p:cTn>
                                        <p:tgtEl>
                                          <p:spTgt spid="198"/>
                                        </p:tgtEl>
                                        <p:attrNameLst>
                                          <p:attrName>style.visibility</p:attrName>
                                        </p:attrNameLst>
                                      </p:cBhvr>
                                      <p:to>
                                        <p:strVal val="visible"/>
                                      </p:to>
                                    </p:set>
                                  </p:childTnLst>
                                </p:cTn>
                              </p:par>
                            </p:childTnLst>
                          </p:cTn>
                        </p:par>
                        <p:par>
                          <p:cTn id="238" fill="hold">
                            <p:stCondLst>
                              <p:cond delay="5600"/>
                            </p:stCondLst>
                            <p:childTnLst>
                              <p:par>
                                <p:cTn id="239" presetID="1" presetClass="entr" presetSubtype="0" fill="hold" nodeType="afterEffect">
                                  <p:stCondLst>
                                    <p:cond delay="0"/>
                                  </p:stCondLst>
                                  <p:childTnLst>
                                    <p:set>
                                      <p:cBhvr>
                                        <p:cTn id="240" dur="1" fill="hold">
                                          <p:stCondLst>
                                            <p:cond delay="0"/>
                                          </p:stCondLst>
                                        </p:cTn>
                                        <p:tgtEl>
                                          <p:spTgt spid="199"/>
                                        </p:tgtEl>
                                        <p:attrNameLst>
                                          <p:attrName>style.visibility</p:attrName>
                                        </p:attrNameLst>
                                      </p:cBhvr>
                                      <p:to>
                                        <p:strVal val="visible"/>
                                      </p:to>
                                    </p:set>
                                  </p:childTnLst>
                                </p:cTn>
                              </p:par>
                            </p:childTnLst>
                          </p:cTn>
                        </p:par>
                        <p:par>
                          <p:cTn id="241" fill="hold">
                            <p:stCondLst>
                              <p:cond delay="5600"/>
                            </p:stCondLst>
                            <p:childTnLst>
                              <p:par>
                                <p:cTn id="242" presetID="1" presetClass="entr" presetSubtype="0" fill="hold" nodeType="afterEffect">
                                  <p:stCondLst>
                                    <p:cond delay="0"/>
                                  </p:stCondLst>
                                  <p:childTnLst>
                                    <p:set>
                                      <p:cBhvr>
                                        <p:cTn id="243" dur="1" fill="hold">
                                          <p:stCondLst>
                                            <p:cond delay="0"/>
                                          </p:stCondLst>
                                        </p:cTn>
                                        <p:tgtEl>
                                          <p:spTgt spid="200"/>
                                        </p:tgtEl>
                                        <p:attrNameLst>
                                          <p:attrName>style.visibility</p:attrName>
                                        </p:attrNameLst>
                                      </p:cBhvr>
                                      <p:to>
                                        <p:strVal val="visible"/>
                                      </p:to>
                                    </p:set>
                                  </p:childTnLst>
                                </p:cTn>
                              </p:par>
                            </p:childTnLst>
                          </p:cTn>
                        </p:par>
                        <p:par>
                          <p:cTn id="244" fill="hold">
                            <p:stCondLst>
                              <p:cond delay="5600"/>
                            </p:stCondLst>
                            <p:childTnLst>
                              <p:par>
                                <p:cTn id="245" presetID="1" presetClass="entr" presetSubtype="0" fill="hold" nodeType="afterEffect">
                                  <p:stCondLst>
                                    <p:cond delay="0"/>
                                  </p:stCondLst>
                                  <p:childTnLst>
                                    <p:set>
                                      <p:cBhvr>
                                        <p:cTn id="246" dur="1" fill="hold">
                                          <p:stCondLst>
                                            <p:cond delay="0"/>
                                          </p:stCondLst>
                                        </p:cTn>
                                        <p:tgtEl>
                                          <p:spTgt spid="201"/>
                                        </p:tgtEl>
                                        <p:attrNameLst>
                                          <p:attrName>style.visibility</p:attrName>
                                        </p:attrNameLst>
                                      </p:cBhvr>
                                      <p:to>
                                        <p:strVal val="visible"/>
                                      </p:to>
                                    </p:set>
                                  </p:childTnLst>
                                </p:cTn>
                              </p:par>
                            </p:childTnLst>
                          </p:cTn>
                        </p:par>
                        <p:par>
                          <p:cTn id="247" fill="hold">
                            <p:stCondLst>
                              <p:cond delay="5600"/>
                            </p:stCondLst>
                            <p:childTnLst>
                              <p:par>
                                <p:cTn id="248" presetID="1" presetClass="entr" presetSubtype="0" fill="hold" nodeType="afterEffect">
                                  <p:stCondLst>
                                    <p:cond delay="0"/>
                                  </p:stCondLst>
                                  <p:childTnLst>
                                    <p:set>
                                      <p:cBhvr>
                                        <p:cTn id="249" dur="1" fill="hold">
                                          <p:stCondLst>
                                            <p:cond delay="0"/>
                                          </p:stCondLst>
                                        </p:cTn>
                                        <p:tgtEl>
                                          <p:spTgt spid="202"/>
                                        </p:tgtEl>
                                        <p:attrNameLst>
                                          <p:attrName>style.visibility</p:attrName>
                                        </p:attrNameLst>
                                      </p:cBhvr>
                                      <p:to>
                                        <p:strVal val="visible"/>
                                      </p:to>
                                    </p:set>
                                  </p:childTnLst>
                                </p:cTn>
                              </p:par>
                            </p:childTnLst>
                          </p:cTn>
                        </p:par>
                        <p:par>
                          <p:cTn id="250" fill="hold">
                            <p:stCondLst>
                              <p:cond delay="5600"/>
                            </p:stCondLst>
                            <p:childTnLst>
                              <p:par>
                                <p:cTn id="251" presetID="1" presetClass="entr" presetSubtype="0" fill="hold" nodeType="afterEffect">
                                  <p:stCondLst>
                                    <p:cond delay="0"/>
                                  </p:stCondLst>
                                  <p:childTnLst>
                                    <p:set>
                                      <p:cBhvr>
                                        <p:cTn id="252" dur="1" fill="hold">
                                          <p:stCondLst>
                                            <p:cond delay="0"/>
                                          </p:stCondLst>
                                        </p:cTn>
                                        <p:tgtEl>
                                          <p:spTgt spid="203"/>
                                        </p:tgtEl>
                                        <p:attrNameLst>
                                          <p:attrName>style.visibility</p:attrName>
                                        </p:attrNameLst>
                                      </p:cBhvr>
                                      <p:to>
                                        <p:strVal val="visible"/>
                                      </p:to>
                                    </p:set>
                                  </p:childTnLst>
                                </p:cTn>
                              </p:par>
                            </p:childTnLst>
                          </p:cTn>
                        </p:par>
                        <p:par>
                          <p:cTn id="253" fill="hold">
                            <p:stCondLst>
                              <p:cond delay="5600"/>
                            </p:stCondLst>
                            <p:childTnLst>
                              <p:par>
                                <p:cTn id="254" presetID="1" presetClass="entr" presetSubtype="0" fill="hold" nodeType="afterEffect">
                                  <p:stCondLst>
                                    <p:cond delay="0"/>
                                  </p:stCondLst>
                                  <p:childTnLst>
                                    <p:set>
                                      <p:cBhvr>
                                        <p:cTn id="255" dur="1" fill="hold">
                                          <p:stCondLst>
                                            <p:cond delay="0"/>
                                          </p:stCondLst>
                                        </p:cTn>
                                        <p:tgtEl>
                                          <p:spTgt spid="204"/>
                                        </p:tgtEl>
                                        <p:attrNameLst>
                                          <p:attrName>style.visibility</p:attrName>
                                        </p:attrNameLst>
                                      </p:cBhvr>
                                      <p:to>
                                        <p:strVal val="visible"/>
                                      </p:to>
                                    </p:set>
                                  </p:childTnLst>
                                </p:cTn>
                              </p:par>
                            </p:childTnLst>
                          </p:cTn>
                        </p:par>
                        <p:par>
                          <p:cTn id="256" fill="hold">
                            <p:stCondLst>
                              <p:cond delay="5600"/>
                            </p:stCondLst>
                            <p:childTnLst>
                              <p:par>
                                <p:cTn id="257" presetID="1" presetClass="entr" presetSubtype="0" fill="hold" nodeType="afterEffect">
                                  <p:stCondLst>
                                    <p:cond delay="0"/>
                                  </p:stCondLst>
                                  <p:childTnLst>
                                    <p:set>
                                      <p:cBhvr>
                                        <p:cTn id="258" dur="1" fill="hold">
                                          <p:stCondLst>
                                            <p:cond delay="0"/>
                                          </p:stCondLst>
                                        </p:cTn>
                                        <p:tgtEl>
                                          <p:spTgt spid="205"/>
                                        </p:tgtEl>
                                        <p:attrNameLst>
                                          <p:attrName>style.visibility</p:attrName>
                                        </p:attrNameLst>
                                      </p:cBhvr>
                                      <p:to>
                                        <p:strVal val="visible"/>
                                      </p:to>
                                    </p:set>
                                  </p:childTnLst>
                                </p:cTn>
                              </p:par>
                            </p:childTnLst>
                          </p:cTn>
                        </p:par>
                        <p:par>
                          <p:cTn id="259" fill="hold">
                            <p:stCondLst>
                              <p:cond delay="5600"/>
                            </p:stCondLst>
                            <p:childTnLst>
                              <p:par>
                                <p:cTn id="260" presetID="1" presetClass="entr" presetSubtype="0" fill="hold" nodeType="afterEffect">
                                  <p:stCondLst>
                                    <p:cond delay="0"/>
                                  </p:stCondLst>
                                  <p:childTnLst>
                                    <p:set>
                                      <p:cBhvr>
                                        <p:cTn id="261" dur="1" fill="hold">
                                          <p:stCondLst>
                                            <p:cond delay="0"/>
                                          </p:stCondLst>
                                        </p:cTn>
                                        <p:tgtEl>
                                          <p:spTgt spid="206"/>
                                        </p:tgtEl>
                                        <p:attrNameLst>
                                          <p:attrName>style.visibility</p:attrName>
                                        </p:attrNameLst>
                                      </p:cBhvr>
                                      <p:to>
                                        <p:strVal val="visible"/>
                                      </p:to>
                                    </p:set>
                                  </p:childTnLst>
                                </p:cTn>
                              </p:par>
                            </p:childTnLst>
                          </p:cTn>
                        </p:par>
                        <p:par>
                          <p:cTn id="262" fill="hold">
                            <p:stCondLst>
                              <p:cond delay="5600"/>
                            </p:stCondLst>
                            <p:childTnLst>
                              <p:par>
                                <p:cTn id="263" presetID="1" presetClass="entr" presetSubtype="0" fill="hold" nodeType="afterEffect">
                                  <p:stCondLst>
                                    <p:cond delay="0"/>
                                  </p:stCondLst>
                                  <p:childTnLst>
                                    <p:set>
                                      <p:cBhvr>
                                        <p:cTn id="264" dur="1" fill="hold">
                                          <p:stCondLst>
                                            <p:cond delay="0"/>
                                          </p:stCondLst>
                                        </p:cTn>
                                        <p:tgtEl>
                                          <p:spTgt spid="207"/>
                                        </p:tgtEl>
                                        <p:attrNameLst>
                                          <p:attrName>style.visibility</p:attrName>
                                        </p:attrNameLst>
                                      </p:cBhvr>
                                      <p:to>
                                        <p:strVal val="visible"/>
                                      </p:to>
                                    </p:set>
                                  </p:childTnLst>
                                </p:cTn>
                              </p:par>
                            </p:childTnLst>
                          </p:cTn>
                        </p:par>
                        <p:par>
                          <p:cTn id="265" fill="hold">
                            <p:stCondLst>
                              <p:cond delay="5600"/>
                            </p:stCondLst>
                            <p:childTnLst>
                              <p:par>
                                <p:cTn id="266" presetID="1" presetClass="entr" presetSubtype="0" fill="hold" nodeType="afterEffect">
                                  <p:stCondLst>
                                    <p:cond delay="0"/>
                                  </p:stCondLst>
                                  <p:childTnLst>
                                    <p:set>
                                      <p:cBhvr>
                                        <p:cTn id="267" dur="1" fill="hold">
                                          <p:stCondLst>
                                            <p:cond delay="0"/>
                                          </p:stCondLst>
                                        </p:cTn>
                                        <p:tgtEl>
                                          <p:spTgt spid="208"/>
                                        </p:tgtEl>
                                        <p:attrNameLst>
                                          <p:attrName>style.visibility</p:attrName>
                                        </p:attrNameLst>
                                      </p:cBhvr>
                                      <p:to>
                                        <p:strVal val="visible"/>
                                      </p:to>
                                    </p:set>
                                  </p:childTnLst>
                                </p:cTn>
                              </p:par>
                            </p:childTnLst>
                          </p:cTn>
                        </p:par>
                        <p:par>
                          <p:cTn id="268" fill="hold">
                            <p:stCondLst>
                              <p:cond delay="5600"/>
                            </p:stCondLst>
                            <p:childTnLst>
                              <p:par>
                                <p:cTn id="269" presetID="1" presetClass="entr" presetSubtype="0" fill="hold" nodeType="afterEffect">
                                  <p:stCondLst>
                                    <p:cond delay="0"/>
                                  </p:stCondLst>
                                  <p:childTnLst>
                                    <p:set>
                                      <p:cBhvr>
                                        <p:cTn id="270" dur="1" fill="hold">
                                          <p:stCondLst>
                                            <p:cond delay="0"/>
                                          </p:stCondLst>
                                        </p:cTn>
                                        <p:tgtEl>
                                          <p:spTgt spid="209"/>
                                        </p:tgtEl>
                                        <p:attrNameLst>
                                          <p:attrName>style.visibility</p:attrName>
                                        </p:attrNameLst>
                                      </p:cBhvr>
                                      <p:to>
                                        <p:strVal val="visible"/>
                                      </p:to>
                                    </p:set>
                                  </p:childTnLst>
                                </p:cTn>
                              </p:par>
                            </p:childTnLst>
                          </p:cTn>
                        </p:par>
                        <p:par>
                          <p:cTn id="271" fill="hold">
                            <p:stCondLst>
                              <p:cond delay="5600"/>
                            </p:stCondLst>
                            <p:childTnLst>
                              <p:par>
                                <p:cTn id="272" presetID="1" presetClass="entr" presetSubtype="0" fill="hold" nodeType="afterEffect">
                                  <p:stCondLst>
                                    <p:cond delay="0"/>
                                  </p:stCondLst>
                                  <p:childTnLst>
                                    <p:set>
                                      <p:cBhvr>
                                        <p:cTn id="273" dur="1" fill="hold">
                                          <p:stCondLst>
                                            <p:cond delay="0"/>
                                          </p:stCondLst>
                                        </p:cTn>
                                        <p:tgtEl>
                                          <p:spTgt spid="210"/>
                                        </p:tgtEl>
                                        <p:attrNameLst>
                                          <p:attrName>style.visibility</p:attrName>
                                        </p:attrNameLst>
                                      </p:cBhvr>
                                      <p:to>
                                        <p:strVal val="visible"/>
                                      </p:to>
                                    </p:set>
                                  </p:childTnLst>
                                </p:cTn>
                              </p:par>
                            </p:childTnLst>
                          </p:cTn>
                        </p:par>
                        <p:par>
                          <p:cTn id="274" fill="hold">
                            <p:stCondLst>
                              <p:cond delay="5600"/>
                            </p:stCondLst>
                            <p:childTnLst>
                              <p:par>
                                <p:cTn id="275" presetID="1" presetClass="entr" presetSubtype="0" fill="hold" nodeType="afterEffect">
                                  <p:stCondLst>
                                    <p:cond delay="0"/>
                                  </p:stCondLst>
                                  <p:childTnLst>
                                    <p:set>
                                      <p:cBhvr>
                                        <p:cTn id="276" dur="1" fill="hold">
                                          <p:stCondLst>
                                            <p:cond delay="0"/>
                                          </p:stCondLst>
                                        </p:cTn>
                                        <p:tgtEl>
                                          <p:spTgt spid="211"/>
                                        </p:tgtEl>
                                        <p:attrNameLst>
                                          <p:attrName>style.visibility</p:attrName>
                                        </p:attrNameLst>
                                      </p:cBhvr>
                                      <p:to>
                                        <p:strVal val="visible"/>
                                      </p:to>
                                    </p:set>
                                  </p:childTnLst>
                                </p:cTn>
                              </p:par>
                            </p:childTnLst>
                          </p:cTn>
                        </p:par>
                        <p:par>
                          <p:cTn id="277" fill="hold">
                            <p:stCondLst>
                              <p:cond delay="5600"/>
                            </p:stCondLst>
                            <p:childTnLst>
                              <p:par>
                                <p:cTn id="278" presetID="1" presetClass="entr" presetSubtype="0" fill="hold" nodeType="afterEffect">
                                  <p:stCondLst>
                                    <p:cond delay="0"/>
                                  </p:stCondLst>
                                  <p:childTnLst>
                                    <p:set>
                                      <p:cBhvr>
                                        <p:cTn id="279" dur="1" fill="hold">
                                          <p:stCondLst>
                                            <p:cond delay="0"/>
                                          </p:stCondLst>
                                        </p:cTn>
                                        <p:tgtEl>
                                          <p:spTgt spid="212"/>
                                        </p:tgtEl>
                                        <p:attrNameLst>
                                          <p:attrName>style.visibility</p:attrName>
                                        </p:attrNameLst>
                                      </p:cBhvr>
                                      <p:to>
                                        <p:strVal val="visible"/>
                                      </p:to>
                                    </p:set>
                                  </p:childTnLst>
                                </p:cTn>
                              </p:par>
                            </p:childTnLst>
                          </p:cTn>
                        </p:par>
                        <p:par>
                          <p:cTn id="280" fill="hold">
                            <p:stCondLst>
                              <p:cond delay="5600"/>
                            </p:stCondLst>
                            <p:childTnLst>
                              <p:par>
                                <p:cTn id="281" presetID="1" presetClass="entr" presetSubtype="0" fill="hold" nodeType="afterEffect">
                                  <p:stCondLst>
                                    <p:cond delay="0"/>
                                  </p:stCondLst>
                                  <p:childTnLst>
                                    <p:set>
                                      <p:cBhvr>
                                        <p:cTn id="282" dur="1" fill="hold">
                                          <p:stCondLst>
                                            <p:cond delay="0"/>
                                          </p:stCondLst>
                                        </p:cTn>
                                        <p:tgtEl>
                                          <p:spTgt spid="213"/>
                                        </p:tgtEl>
                                        <p:attrNameLst>
                                          <p:attrName>style.visibility</p:attrName>
                                        </p:attrNameLst>
                                      </p:cBhvr>
                                      <p:to>
                                        <p:strVal val="visible"/>
                                      </p:to>
                                    </p:set>
                                  </p:childTnLst>
                                </p:cTn>
                              </p:par>
                            </p:childTnLst>
                          </p:cTn>
                        </p:par>
                        <p:par>
                          <p:cTn id="283" fill="hold">
                            <p:stCondLst>
                              <p:cond delay="5600"/>
                            </p:stCondLst>
                            <p:childTnLst>
                              <p:par>
                                <p:cTn id="284" presetID="1" presetClass="entr" presetSubtype="0" fill="hold" nodeType="afterEffect">
                                  <p:stCondLst>
                                    <p:cond delay="0"/>
                                  </p:stCondLst>
                                  <p:childTnLst>
                                    <p:set>
                                      <p:cBhvr>
                                        <p:cTn id="285" dur="1" fill="hold">
                                          <p:stCondLst>
                                            <p:cond delay="0"/>
                                          </p:stCondLst>
                                        </p:cTn>
                                        <p:tgtEl>
                                          <p:spTgt spid="214"/>
                                        </p:tgtEl>
                                        <p:attrNameLst>
                                          <p:attrName>style.visibility</p:attrName>
                                        </p:attrNameLst>
                                      </p:cBhvr>
                                      <p:to>
                                        <p:strVal val="visible"/>
                                      </p:to>
                                    </p:set>
                                  </p:childTnLst>
                                </p:cTn>
                              </p:par>
                            </p:childTnLst>
                          </p:cTn>
                        </p:par>
                        <p:par>
                          <p:cTn id="286" fill="hold">
                            <p:stCondLst>
                              <p:cond delay="5600"/>
                            </p:stCondLst>
                            <p:childTnLst>
                              <p:par>
                                <p:cTn id="287" presetID="1" presetClass="entr" presetSubtype="0" fill="hold" nodeType="afterEffect">
                                  <p:stCondLst>
                                    <p:cond delay="0"/>
                                  </p:stCondLst>
                                  <p:childTnLst>
                                    <p:set>
                                      <p:cBhvr>
                                        <p:cTn id="288" dur="1" fill="hold">
                                          <p:stCondLst>
                                            <p:cond delay="0"/>
                                          </p:stCondLst>
                                        </p:cTn>
                                        <p:tgtEl>
                                          <p:spTgt spid="215"/>
                                        </p:tgtEl>
                                        <p:attrNameLst>
                                          <p:attrName>style.visibility</p:attrName>
                                        </p:attrNameLst>
                                      </p:cBhvr>
                                      <p:to>
                                        <p:strVal val="visible"/>
                                      </p:to>
                                    </p:set>
                                  </p:childTnLst>
                                </p:cTn>
                              </p:par>
                            </p:childTnLst>
                          </p:cTn>
                        </p:par>
                        <p:par>
                          <p:cTn id="289" fill="hold">
                            <p:stCondLst>
                              <p:cond delay="5600"/>
                            </p:stCondLst>
                            <p:childTnLst>
                              <p:par>
                                <p:cTn id="290" presetID="1" presetClass="entr" presetSubtype="0" fill="hold" nodeType="afterEffect">
                                  <p:stCondLst>
                                    <p:cond delay="0"/>
                                  </p:stCondLst>
                                  <p:childTnLst>
                                    <p:set>
                                      <p:cBhvr>
                                        <p:cTn id="291" dur="1" fill="hold">
                                          <p:stCondLst>
                                            <p:cond delay="0"/>
                                          </p:stCondLst>
                                        </p:cTn>
                                        <p:tgtEl>
                                          <p:spTgt spid="216"/>
                                        </p:tgtEl>
                                        <p:attrNameLst>
                                          <p:attrName>style.visibility</p:attrName>
                                        </p:attrNameLst>
                                      </p:cBhvr>
                                      <p:to>
                                        <p:strVal val="visible"/>
                                      </p:to>
                                    </p:set>
                                  </p:childTnLst>
                                </p:cTn>
                              </p:par>
                            </p:childTnLst>
                          </p:cTn>
                        </p:par>
                        <p:par>
                          <p:cTn id="292" fill="hold">
                            <p:stCondLst>
                              <p:cond delay="5600"/>
                            </p:stCondLst>
                            <p:childTnLst>
                              <p:par>
                                <p:cTn id="293" presetID="1" presetClass="entr" presetSubtype="0" fill="hold" nodeType="afterEffect">
                                  <p:stCondLst>
                                    <p:cond delay="0"/>
                                  </p:stCondLst>
                                  <p:childTnLst>
                                    <p:set>
                                      <p:cBhvr>
                                        <p:cTn id="294" dur="1" fill="hold">
                                          <p:stCondLst>
                                            <p:cond delay="0"/>
                                          </p:stCondLst>
                                        </p:cTn>
                                        <p:tgtEl>
                                          <p:spTgt spid="217"/>
                                        </p:tgtEl>
                                        <p:attrNameLst>
                                          <p:attrName>style.visibility</p:attrName>
                                        </p:attrNameLst>
                                      </p:cBhvr>
                                      <p:to>
                                        <p:strVal val="visible"/>
                                      </p:to>
                                    </p:set>
                                  </p:childTnLst>
                                </p:cTn>
                              </p:par>
                            </p:childTnLst>
                          </p:cTn>
                        </p:par>
                        <p:par>
                          <p:cTn id="295" fill="hold">
                            <p:stCondLst>
                              <p:cond delay="5600"/>
                            </p:stCondLst>
                            <p:childTnLst>
                              <p:par>
                                <p:cTn id="296" presetID="1" presetClass="entr" presetSubtype="0" fill="hold" nodeType="afterEffect">
                                  <p:stCondLst>
                                    <p:cond delay="0"/>
                                  </p:stCondLst>
                                  <p:childTnLst>
                                    <p:set>
                                      <p:cBhvr>
                                        <p:cTn id="297" dur="1" fill="hold">
                                          <p:stCondLst>
                                            <p:cond delay="0"/>
                                          </p:stCondLst>
                                        </p:cTn>
                                        <p:tgtEl>
                                          <p:spTgt spid="218"/>
                                        </p:tgtEl>
                                        <p:attrNameLst>
                                          <p:attrName>style.visibility</p:attrName>
                                        </p:attrNameLst>
                                      </p:cBhvr>
                                      <p:to>
                                        <p:strVal val="visible"/>
                                      </p:to>
                                    </p:set>
                                  </p:childTnLst>
                                </p:cTn>
                              </p:par>
                            </p:childTnLst>
                          </p:cTn>
                        </p:par>
                        <p:par>
                          <p:cTn id="298" fill="hold">
                            <p:stCondLst>
                              <p:cond delay="5600"/>
                            </p:stCondLst>
                            <p:childTnLst>
                              <p:par>
                                <p:cTn id="299" presetID="1" presetClass="entr" presetSubtype="0" fill="hold" nodeType="afterEffect">
                                  <p:stCondLst>
                                    <p:cond delay="0"/>
                                  </p:stCondLst>
                                  <p:childTnLst>
                                    <p:set>
                                      <p:cBhvr>
                                        <p:cTn id="300" dur="1" fill="hold">
                                          <p:stCondLst>
                                            <p:cond delay="0"/>
                                          </p:stCondLst>
                                        </p:cTn>
                                        <p:tgtEl>
                                          <p:spTgt spid="219"/>
                                        </p:tgtEl>
                                        <p:attrNameLst>
                                          <p:attrName>style.visibility</p:attrName>
                                        </p:attrNameLst>
                                      </p:cBhvr>
                                      <p:to>
                                        <p:strVal val="visible"/>
                                      </p:to>
                                    </p:set>
                                  </p:childTnLst>
                                </p:cTn>
                              </p:par>
                            </p:childTnLst>
                          </p:cTn>
                        </p:par>
                        <p:par>
                          <p:cTn id="301" fill="hold">
                            <p:stCondLst>
                              <p:cond delay="5600"/>
                            </p:stCondLst>
                            <p:childTnLst>
                              <p:par>
                                <p:cTn id="302" presetID="1" presetClass="entr" presetSubtype="0" fill="hold" nodeType="afterEffect">
                                  <p:stCondLst>
                                    <p:cond delay="0"/>
                                  </p:stCondLst>
                                  <p:childTnLst>
                                    <p:set>
                                      <p:cBhvr>
                                        <p:cTn id="303" dur="1" fill="hold">
                                          <p:stCondLst>
                                            <p:cond delay="0"/>
                                          </p:stCondLst>
                                        </p:cTn>
                                        <p:tgtEl>
                                          <p:spTgt spid="220"/>
                                        </p:tgtEl>
                                        <p:attrNameLst>
                                          <p:attrName>style.visibility</p:attrName>
                                        </p:attrNameLst>
                                      </p:cBhvr>
                                      <p:to>
                                        <p:strVal val="visible"/>
                                      </p:to>
                                    </p:set>
                                  </p:childTnLst>
                                </p:cTn>
                              </p:par>
                            </p:childTnLst>
                          </p:cTn>
                        </p:par>
                        <p:par>
                          <p:cTn id="304" fill="hold">
                            <p:stCondLst>
                              <p:cond delay="5600"/>
                            </p:stCondLst>
                            <p:childTnLst>
                              <p:par>
                                <p:cTn id="305" presetID="1" presetClass="entr" presetSubtype="0" fill="hold" nodeType="afterEffect">
                                  <p:stCondLst>
                                    <p:cond delay="0"/>
                                  </p:stCondLst>
                                  <p:childTnLst>
                                    <p:set>
                                      <p:cBhvr>
                                        <p:cTn id="306" dur="1" fill="hold">
                                          <p:stCondLst>
                                            <p:cond delay="0"/>
                                          </p:stCondLst>
                                        </p:cTn>
                                        <p:tgtEl>
                                          <p:spTgt spid="221"/>
                                        </p:tgtEl>
                                        <p:attrNameLst>
                                          <p:attrName>style.visibility</p:attrName>
                                        </p:attrNameLst>
                                      </p:cBhvr>
                                      <p:to>
                                        <p:strVal val="visible"/>
                                      </p:to>
                                    </p:set>
                                  </p:childTnLst>
                                </p:cTn>
                              </p:par>
                            </p:childTnLst>
                          </p:cTn>
                        </p:par>
                        <p:par>
                          <p:cTn id="307" fill="hold">
                            <p:stCondLst>
                              <p:cond delay="5600"/>
                            </p:stCondLst>
                            <p:childTnLst>
                              <p:par>
                                <p:cTn id="308" presetID="1" presetClass="entr" presetSubtype="0" fill="hold" nodeType="afterEffect">
                                  <p:stCondLst>
                                    <p:cond delay="0"/>
                                  </p:stCondLst>
                                  <p:childTnLst>
                                    <p:set>
                                      <p:cBhvr>
                                        <p:cTn id="309" dur="1" fill="hold">
                                          <p:stCondLst>
                                            <p:cond delay="0"/>
                                          </p:stCondLst>
                                        </p:cTn>
                                        <p:tgtEl>
                                          <p:spTgt spid="222"/>
                                        </p:tgtEl>
                                        <p:attrNameLst>
                                          <p:attrName>style.visibility</p:attrName>
                                        </p:attrNameLst>
                                      </p:cBhvr>
                                      <p:to>
                                        <p:strVal val="visible"/>
                                      </p:to>
                                    </p:set>
                                  </p:childTnLst>
                                </p:cTn>
                              </p:par>
                            </p:childTnLst>
                          </p:cTn>
                        </p:par>
                        <p:par>
                          <p:cTn id="310" fill="hold">
                            <p:stCondLst>
                              <p:cond delay="5600"/>
                            </p:stCondLst>
                            <p:childTnLst>
                              <p:par>
                                <p:cTn id="311" presetID="1" presetClass="entr" presetSubtype="0" fill="hold" nodeType="afterEffect">
                                  <p:stCondLst>
                                    <p:cond delay="0"/>
                                  </p:stCondLst>
                                  <p:childTnLst>
                                    <p:set>
                                      <p:cBhvr>
                                        <p:cTn id="312" dur="1" fill="hold">
                                          <p:stCondLst>
                                            <p:cond delay="0"/>
                                          </p:stCondLst>
                                        </p:cTn>
                                        <p:tgtEl>
                                          <p:spTgt spid="223"/>
                                        </p:tgtEl>
                                        <p:attrNameLst>
                                          <p:attrName>style.visibility</p:attrName>
                                        </p:attrNameLst>
                                      </p:cBhvr>
                                      <p:to>
                                        <p:strVal val="visible"/>
                                      </p:to>
                                    </p:set>
                                  </p:childTnLst>
                                </p:cTn>
                              </p:par>
                            </p:childTnLst>
                          </p:cTn>
                        </p:par>
                        <p:par>
                          <p:cTn id="313" fill="hold">
                            <p:stCondLst>
                              <p:cond delay="5600"/>
                            </p:stCondLst>
                            <p:childTnLst>
                              <p:par>
                                <p:cTn id="314" presetID="1" presetClass="entr" presetSubtype="0" fill="hold" nodeType="afterEffect">
                                  <p:stCondLst>
                                    <p:cond delay="0"/>
                                  </p:stCondLst>
                                  <p:childTnLst>
                                    <p:set>
                                      <p:cBhvr>
                                        <p:cTn id="315" dur="1" fill="hold">
                                          <p:stCondLst>
                                            <p:cond delay="0"/>
                                          </p:stCondLst>
                                        </p:cTn>
                                        <p:tgtEl>
                                          <p:spTgt spid="224"/>
                                        </p:tgtEl>
                                        <p:attrNameLst>
                                          <p:attrName>style.visibility</p:attrName>
                                        </p:attrNameLst>
                                      </p:cBhvr>
                                      <p:to>
                                        <p:strVal val="visible"/>
                                      </p:to>
                                    </p:set>
                                  </p:childTnLst>
                                </p:cTn>
                              </p:par>
                            </p:childTnLst>
                          </p:cTn>
                        </p:par>
                        <p:par>
                          <p:cTn id="316" fill="hold">
                            <p:stCondLst>
                              <p:cond delay="5600"/>
                            </p:stCondLst>
                            <p:childTnLst>
                              <p:par>
                                <p:cTn id="317" presetID="1" presetClass="entr" presetSubtype="0" fill="hold" nodeType="afterEffect">
                                  <p:stCondLst>
                                    <p:cond delay="0"/>
                                  </p:stCondLst>
                                  <p:childTnLst>
                                    <p:set>
                                      <p:cBhvr>
                                        <p:cTn id="318" dur="1" fill="hold">
                                          <p:stCondLst>
                                            <p:cond delay="0"/>
                                          </p:stCondLst>
                                        </p:cTn>
                                        <p:tgtEl>
                                          <p:spTgt spid="225"/>
                                        </p:tgtEl>
                                        <p:attrNameLst>
                                          <p:attrName>style.visibility</p:attrName>
                                        </p:attrNameLst>
                                      </p:cBhvr>
                                      <p:to>
                                        <p:strVal val="visible"/>
                                      </p:to>
                                    </p:set>
                                  </p:childTnLst>
                                </p:cTn>
                              </p:par>
                            </p:childTnLst>
                          </p:cTn>
                        </p:par>
                        <p:par>
                          <p:cTn id="319" fill="hold">
                            <p:stCondLst>
                              <p:cond delay="5600"/>
                            </p:stCondLst>
                            <p:childTnLst>
                              <p:par>
                                <p:cTn id="320" presetID="1" presetClass="entr" presetSubtype="0" fill="hold" nodeType="afterEffect">
                                  <p:stCondLst>
                                    <p:cond delay="0"/>
                                  </p:stCondLst>
                                  <p:childTnLst>
                                    <p:set>
                                      <p:cBhvr>
                                        <p:cTn id="321" dur="1" fill="hold">
                                          <p:stCondLst>
                                            <p:cond delay="0"/>
                                          </p:stCondLst>
                                        </p:cTn>
                                        <p:tgtEl>
                                          <p:spTgt spid="226"/>
                                        </p:tgtEl>
                                        <p:attrNameLst>
                                          <p:attrName>style.visibility</p:attrName>
                                        </p:attrNameLst>
                                      </p:cBhvr>
                                      <p:to>
                                        <p:strVal val="visible"/>
                                      </p:to>
                                    </p:set>
                                  </p:childTnLst>
                                </p:cTn>
                              </p:par>
                            </p:childTnLst>
                          </p:cTn>
                        </p:par>
                        <p:par>
                          <p:cTn id="322" fill="hold">
                            <p:stCondLst>
                              <p:cond delay="5600"/>
                            </p:stCondLst>
                            <p:childTnLst>
                              <p:par>
                                <p:cTn id="323" presetID="1" presetClass="entr" presetSubtype="0" fill="hold" nodeType="afterEffect">
                                  <p:stCondLst>
                                    <p:cond delay="0"/>
                                  </p:stCondLst>
                                  <p:childTnLst>
                                    <p:set>
                                      <p:cBhvr>
                                        <p:cTn id="324" dur="1" fill="hold">
                                          <p:stCondLst>
                                            <p:cond delay="0"/>
                                          </p:stCondLst>
                                        </p:cTn>
                                        <p:tgtEl>
                                          <p:spTgt spid="227"/>
                                        </p:tgtEl>
                                        <p:attrNameLst>
                                          <p:attrName>style.visibility</p:attrName>
                                        </p:attrNameLst>
                                      </p:cBhvr>
                                      <p:to>
                                        <p:strVal val="visible"/>
                                      </p:to>
                                    </p:set>
                                  </p:childTnLst>
                                </p:cTn>
                              </p:par>
                            </p:childTnLst>
                          </p:cTn>
                        </p:par>
                        <p:par>
                          <p:cTn id="325" fill="hold">
                            <p:stCondLst>
                              <p:cond delay="5600"/>
                            </p:stCondLst>
                            <p:childTnLst>
                              <p:par>
                                <p:cTn id="326" presetID="1" presetClass="entr" presetSubtype="0" fill="hold" nodeType="afterEffect">
                                  <p:stCondLst>
                                    <p:cond delay="0"/>
                                  </p:stCondLst>
                                  <p:childTnLst>
                                    <p:set>
                                      <p:cBhvr>
                                        <p:cTn id="327" dur="1" fill="hold">
                                          <p:stCondLst>
                                            <p:cond delay="0"/>
                                          </p:stCondLst>
                                        </p:cTn>
                                        <p:tgtEl>
                                          <p:spTgt spid="228"/>
                                        </p:tgtEl>
                                        <p:attrNameLst>
                                          <p:attrName>style.visibility</p:attrName>
                                        </p:attrNameLst>
                                      </p:cBhvr>
                                      <p:to>
                                        <p:strVal val="visible"/>
                                      </p:to>
                                    </p:set>
                                  </p:childTnLst>
                                </p:cTn>
                              </p:par>
                            </p:childTnLst>
                          </p:cTn>
                        </p:par>
                        <p:par>
                          <p:cTn id="328" fill="hold">
                            <p:stCondLst>
                              <p:cond delay="5600"/>
                            </p:stCondLst>
                            <p:childTnLst>
                              <p:par>
                                <p:cTn id="329" presetID="1" presetClass="entr" presetSubtype="0" fill="hold" nodeType="afterEffect">
                                  <p:stCondLst>
                                    <p:cond delay="0"/>
                                  </p:stCondLst>
                                  <p:childTnLst>
                                    <p:set>
                                      <p:cBhvr>
                                        <p:cTn id="330" dur="1" fill="hold">
                                          <p:stCondLst>
                                            <p:cond delay="0"/>
                                          </p:stCondLst>
                                        </p:cTn>
                                        <p:tgtEl>
                                          <p:spTgt spid="229"/>
                                        </p:tgtEl>
                                        <p:attrNameLst>
                                          <p:attrName>style.visibility</p:attrName>
                                        </p:attrNameLst>
                                      </p:cBhvr>
                                      <p:to>
                                        <p:strVal val="visible"/>
                                      </p:to>
                                    </p:set>
                                  </p:childTnLst>
                                </p:cTn>
                              </p:par>
                            </p:childTnLst>
                          </p:cTn>
                        </p:par>
                        <p:par>
                          <p:cTn id="331" fill="hold">
                            <p:stCondLst>
                              <p:cond delay="5600"/>
                            </p:stCondLst>
                            <p:childTnLst>
                              <p:par>
                                <p:cTn id="332" presetID="1" presetClass="entr" presetSubtype="0" fill="hold" nodeType="afterEffect">
                                  <p:stCondLst>
                                    <p:cond delay="0"/>
                                  </p:stCondLst>
                                  <p:childTnLst>
                                    <p:set>
                                      <p:cBhvr>
                                        <p:cTn id="333" dur="1" fill="hold">
                                          <p:stCondLst>
                                            <p:cond delay="0"/>
                                          </p:stCondLst>
                                        </p:cTn>
                                        <p:tgtEl>
                                          <p:spTgt spid="230"/>
                                        </p:tgtEl>
                                        <p:attrNameLst>
                                          <p:attrName>style.visibility</p:attrName>
                                        </p:attrNameLst>
                                      </p:cBhvr>
                                      <p:to>
                                        <p:strVal val="visible"/>
                                      </p:to>
                                    </p:set>
                                  </p:childTnLst>
                                </p:cTn>
                              </p:par>
                            </p:childTnLst>
                          </p:cTn>
                        </p:par>
                        <p:par>
                          <p:cTn id="334" fill="hold">
                            <p:stCondLst>
                              <p:cond delay="5600"/>
                            </p:stCondLst>
                            <p:childTnLst>
                              <p:par>
                                <p:cTn id="335" presetID="1" presetClass="entr" presetSubtype="0" fill="hold" nodeType="afterEffect">
                                  <p:stCondLst>
                                    <p:cond delay="0"/>
                                  </p:stCondLst>
                                  <p:childTnLst>
                                    <p:set>
                                      <p:cBhvr>
                                        <p:cTn id="336" dur="1" fill="hold">
                                          <p:stCondLst>
                                            <p:cond delay="0"/>
                                          </p:stCondLst>
                                        </p:cTn>
                                        <p:tgtEl>
                                          <p:spTgt spid="231"/>
                                        </p:tgtEl>
                                        <p:attrNameLst>
                                          <p:attrName>style.visibility</p:attrName>
                                        </p:attrNameLst>
                                      </p:cBhvr>
                                      <p:to>
                                        <p:strVal val="visible"/>
                                      </p:to>
                                    </p:set>
                                  </p:childTnLst>
                                </p:cTn>
                              </p:par>
                            </p:childTnLst>
                          </p:cTn>
                        </p:par>
                        <p:par>
                          <p:cTn id="337" fill="hold">
                            <p:stCondLst>
                              <p:cond delay="5600"/>
                            </p:stCondLst>
                            <p:childTnLst>
                              <p:par>
                                <p:cTn id="338" presetID="1" presetClass="entr" presetSubtype="0" fill="hold" nodeType="afterEffect">
                                  <p:stCondLst>
                                    <p:cond delay="0"/>
                                  </p:stCondLst>
                                  <p:childTnLst>
                                    <p:set>
                                      <p:cBhvr>
                                        <p:cTn id="339" dur="1" fill="hold">
                                          <p:stCondLst>
                                            <p:cond delay="0"/>
                                          </p:stCondLst>
                                        </p:cTn>
                                        <p:tgtEl>
                                          <p:spTgt spid="232"/>
                                        </p:tgtEl>
                                        <p:attrNameLst>
                                          <p:attrName>style.visibility</p:attrName>
                                        </p:attrNameLst>
                                      </p:cBhvr>
                                      <p:to>
                                        <p:strVal val="visible"/>
                                      </p:to>
                                    </p:set>
                                  </p:childTnLst>
                                </p:cTn>
                              </p:par>
                            </p:childTnLst>
                          </p:cTn>
                        </p:par>
                        <p:par>
                          <p:cTn id="340" fill="hold">
                            <p:stCondLst>
                              <p:cond delay="5600"/>
                            </p:stCondLst>
                            <p:childTnLst>
                              <p:par>
                                <p:cTn id="341" presetID="1" presetClass="entr" presetSubtype="0" fill="hold" nodeType="afterEffect">
                                  <p:stCondLst>
                                    <p:cond delay="0"/>
                                  </p:stCondLst>
                                  <p:childTnLst>
                                    <p:set>
                                      <p:cBhvr>
                                        <p:cTn id="342" dur="1" fill="hold">
                                          <p:stCondLst>
                                            <p:cond delay="0"/>
                                          </p:stCondLst>
                                        </p:cTn>
                                        <p:tgtEl>
                                          <p:spTgt spid="345"/>
                                        </p:tgtEl>
                                        <p:attrNameLst>
                                          <p:attrName>style.visibility</p:attrName>
                                        </p:attrNameLst>
                                      </p:cBhvr>
                                      <p:to>
                                        <p:strVal val="visible"/>
                                      </p:to>
                                    </p:set>
                                  </p:childTnLst>
                                </p:cTn>
                              </p:par>
                            </p:childTnLst>
                          </p:cTn>
                        </p:par>
                        <p:par>
                          <p:cTn id="343" fill="hold">
                            <p:stCondLst>
                              <p:cond delay="5600"/>
                            </p:stCondLst>
                            <p:childTnLst>
                              <p:par>
                                <p:cTn id="344" presetID="1" presetClass="entr" presetSubtype="0" fill="hold" nodeType="afterEffect">
                                  <p:stCondLst>
                                    <p:cond delay="0"/>
                                  </p:stCondLst>
                                  <p:childTnLst>
                                    <p:set>
                                      <p:cBhvr>
                                        <p:cTn id="345" dur="1" fill="hold">
                                          <p:stCondLst>
                                            <p:cond delay="0"/>
                                          </p:stCondLst>
                                        </p:cTn>
                                        <p:tgtEl>
                                          <p:spTgt spid="346"/>
                                        </p:tgtEl>
                                        <p:attrNameLst>
                                          <p:attrName>style.visibility</p:attrName>
                                        </p:attrNameLst>
                                      </p:cBhvr>
                                      <p:to>
                                        <p:strVal val="visible"/>
                                      </p:to>
                                    </p:set>
                                  </p:childTnLst>
                                </p:cTn>
                              </p:par>
                            </p:childTnLst>
                          </p:cTn>
                        </p:par>
                        <p:par>
                          <p:cTn id="346" fill="hold">
                            <p:stCondLst>
                              <p:cond delay="5600"/>
                            </p:stCondLst>
                            <p:childTnLst>
                              <p:par>
                                <p:cTn id="347" presetID="1" presetClass="entr" presetSubtype="0" fill="hold" nodeType="afterEffect">
                                  <p:stCondLst>
                                    <p:cond delay="0"/>
                                  </p:stCondLst>
                                  <p:childTnLst>
                                    <p:set>
                                      <p:cBhvr>
                                        <p:cTn id="348" dur="1" fill="hold">
                                          <p:stCondLst>
                                            <p:cond delay="0"/>
                                          </p:stCondLst>
                                        </p:cTn>
                                        <p:tgtEl>
                                          <p:spTgt spid="347"/>
                                        </p:tgtEl>
                                        <p:attrNameLst>
                                          <p:attrName>style.visibility</p:attrName>
                                        </p:attrNameLst>
                                      </p:cBhvr>
                                      <p:to>
                                        <p:strVal val="visible"/>
                                      </p:to>
                                    </p:set>
                                  </p:childTnLst>
                                </p:cTn>
                              </p:par>
                            </p:childTnLst>
                          </p:cTn>
                        </p:par>
                        <p:par>
                          <p:cTn id="349" fill="hold">
                            <p:stCondLst>
                              <p:cond delay="5600"/>
                            </p:stCondLst>
                            <p:childTnLst>
                              <p:par>
                                <p:cTn id="350" presetID="1" presetClass="entr" presetSubtype="0" fill="hold" nodeType="afterEffect">
                                  <p:stCondLst>
                                    <p:cond delay="0"/>
                                  </p:stCondLst>
                                  <p:childTnLst>
                                    <p:set>
                                      <p:cBhvr>
                                        <p:cTn id="351" dur="1" fill="hold">
                                          <p:stCondLst>
                                            <p:cond delay="0"/>
                                          </p:stCondLst>
                                        </p:cTn>
                                        <p:tgtEl>
                                          <p:spTgt spid="348"/>
                                        </p:tgtEl>
                                        <p:attrNameLst>
                                          <p:attrName>style.visibility</p:attrName>
                                        </p:attrNameLst>
                                      </p:cBhvr>
                                      <p:to>
                                        <p:strVal val="visible"/>
                                      </p:to>
                                    </p:set>
                                  </p:childTnLst>
                                </p:cTn>
                              </p:par>
                            </p:childTnLst>
                          </p:cTn>
                        </p:par>
                        <p:par>
                          <p:cTn id="352" fill="hold">
                            <p:stCondLst>
                              <p:cond delay="5600"/>
                            </p:stCondLst>
                            <p:childTnLst>
                              <p:par>
                                <p:cTn id="353" presetID="1" presetClass="entr" presetSubtype="0" fill="hold" nodeType="afterEffect">
                                  <p:stCondLst>
                                    <p:cond delay="0"/>
                                  </p:stCondLst>
                                  <p:childTnLst>
                                    <p:set>
                                      <p:cBhvr>
                                        <p:cTn id="354" dur="1" fill="hold">
                                          <p:stCondLst>
                                            <p:cond delay="0"/>
                                          </p:stCondLst>
                                        </p:cTn>
                                        <p:tgtEl>
                                          <p:spTgt spid="349"/>
                                        </p:tgtEl>
                                        <p:attrNameLst>
                                          <p:attrName>style.visibility</p:attrName>
                                        </p:attrNameLst>
                                      </p:cBhvr>
                                      <p:to>
                                        <p:strVal val="visible"/>
                                      </p:to>
                                    </p:set>
                                  </p:childTnLst>
                                </p:cTn>
                              </p:par>
                            </p:childTnLst>
                          </p:cTn>
                        </p:par>
                        <p:par>
                          <p:cTn id="355" fill="hold">
                            <p:stCondLst>
                              <p:cond delay="5600"/>
                            </p:stCondLst>
                            <p:childTnLst>
                              <p:par>
                                <p:cTn id="356" presetID="1" presetClass="entr" presetSubtype="0" fill="hold" nodeType="afterEffect">
                                  <p:stCondLst>
                                    <p:cond delay="0"/>
                                  </p:stCondLst>
                                  <p:childTnLst>
                                    <p:set>
                                      <p:cBhvr>
                                        <p:cTn id="357" dur="1" fill="hold">
                                          <p:stCondLst>
                                            <p:cond delay="0"/>
                                          </p:stCondLst>
                                        </p:cTn>
                                        <p:tgtEl>
                                          <p:spTgt spid="350"/>
                                        </p:tgtEl>
                                        <p:attrNameLst>
                                          <p:attrName>style.visibility</p:attrName>
                                        </p:attrNameLst>
                                      </p:cBhvr>
                                      <p:to>
                                        <p:strVal val="visible"/>
                                      </p:to>
                                    </p:set>
                                  </p:childTnLst>
                                </p:cTn>
                              </p:par>
                            </p:childTnLst>
                          </p:cTn>
                        </p:par>
                        <p:par>
                          <p:cTn id="358" fill="hold">
                            <p:stCondLst>
                              <p:cond delay="5600"/>
                            </p:stCondLst>
                            <p:childTnLst>
                              <p:par>
                                <p:cTn id="359" presetID="1" presetClass="entr" presetSubtype="0" fill="hold" nodeType="afterEffect">
                                  <p:stCondLst>
                                    <p:cond delay="0"/>
                                  </p:stCondLst>
                                  <p:childTnLst>
                                    <p:set>
                                      <p:cBhvr>
                                        <p:cTn id="360" dur="1" fill="hold">
                                          <p:stCondLst>
                                            <p:cond delay="0"/>
                                          </p:stCondLst>
                                        </p:cTn>
                                        <p:tgtEl>
                                          <p:spTgt spid="351"/>
                                        </p:tgtEl>
                                        <p:attrNameLst>
                                          <p:attrName>style.visibility</p:attrName>
                                        </p:attrNameLst>
                                      </p:cBhvr>
                                      <p:to>
                                        <p:strVal val="visible"/>
                                      </p:to>
                                    </p:set>
                                  </p:childTnLst>
                                </p:cTn>
                              </p:par>
                            </p:childTnLst>
                          </p:cTn>
                        </p:par>
                        <p:par>
                          <p:cTn id="361" fill="hold">
                            <p:stCondLst>
                              <p:cond delay="5600"/>
                            </p:stCondLst>
                            <p:childTnLst>
                              <p:par>
                                <p:cTn id="362" presetID="1" presetClass="entr" presetSubtype="0" fill="hold" nodeType="afterEffect">
                                  <p:stCondLst>
                                    <p:cond delay="0"/>
                                  </p:stCondLst>
                                  <p:childTnLst>
                                    <p:set>
                                      <p:cBhvr>
                                        <p:cTn id="363" dur="1" fill="hold">
                                          <p:stCondLst>
                                            <p:cond delay="0"/>
                                          </p:stCondLst>
                                        </p:cTn>
                                        <p:tgtEl>
                                          <p:spTgt spid="352"/>
                                        </p:tgtEl>
                                        <p:attrNameLst>
                                          <p:attrName>style.visibility</p:attrName>
                                        </p:attrNameLst>
                                      </p:cBhvr>
                                      <p:to>
                                        <p:strVal val="visible"/>
                                      </p:to>
                                    </p:set>
                                  </p:childTnLst>
                                </p:cTn>
                              </p:par>
                            </p:childTnLst>
                          </p:cTn>
                        </p:par>
                        <p:par>
                          <p:cTn id="364" fill="hold">
                            <p:stCondLst>
                              <p:cond delay="5600"/>
                            </p:stCondLst>
                            <p:childTnLst>
                              <p:par>
                                <p:cTn id="365" presetID="1" presetClass="entr" presetSubtype="0" fill="hold" nodeType="afterEffect">
                                  <p:stCondLst>
                                    <p:cond delay="0"/>
                                  </p:stCondLst>
                                  <p:childTnLst>
                                    <p:set>
                                      <p:cBhvr>
                                        <p:cTn id="366" dur="1" fill="hold">
                                          <p:stCondLst>
                                            <p:cond delay="0"/>
                                          </p:stCondLst>
                                        </p:cTn>
                                        <p:tgtEl>
                                          <p:spTgt spid="353"/>
                                        </p:tgtEl>
                                        <p:attrNameLst>
                                          <p:attrName>style.visibility</p:attrName>
                                        </p:attrNameLst>
                                      </p:cBhvr>
                                      <p:to>
                                        <p:strVal val="visible"/>
                                      </p:to>
                                    </p:set>
                                  </p:childTnLst>
                                </p:cTn>
                              </p:par>
                            </p:childTnLst>
                          </p:cTn>
                        </p:par>
                        <p:par>
                          <p:cTn id="367" fill="hold">
                            <p:stCondLst>
                              <p:cond delay="5600"/>
                            </p:stCondLst>
                            <p:childTnLst>
                              <p:par>
                                <p:cTn id="368" presetID="1" presetClass="entr" presetSubtype="0" fill="hold" nodeType="afterEffect">
                                  <p:stCondLst>
                                    <p:cond delay="0"/>
                                  </p:stCondLst>
                                  <p:childTnLst>
                                    <p:set>
                                      <p:cBhvr>
                                        <p:cTn id="369" dur="1" fill="hold">
                                          <p:stCondLst>
                                            <p:cond delay="0"/>
                                          </p:stCondLst>
                                        </p:cTn>
                                        <p:tgtEl>
                                          <p:spTgt spid="354"/>
                                        </p:tgtEl>
                                        <p:attrNameLst>
                                          <p:attrName>style.visibility</p:attrName>
                                        </p:attrNameLst>
                                      </p:cBhvr>
                                      <p:to>
                                        <p:strVal val="visible"/>
                                      </p:to>
                                    </p:set>
                                  </p:childTnLst>
                                </p:cTn>
                              </p:par>
                            </p:childTnLst>
                          </p:cTn>
                        </p:par>
                        <p:par>
                          <p:cTn id="370" fill="hold">
                            <p:stCondLst>
                              <p:cond delay="5600"/>
                            </p:stCondLst>
                            <p:childTnLst>
                              <p:par>
                                <p:cTn id="371" presetID="1" presetClass="entr" presetSubtype="0" fill="hold" nodeType="afterEffect">
                                  <p:stCondLst>
                                    <p:cond delay="0"/>
                                  </p:stCondLst>
                                  <p:childTnLst>
                                    <p:set>
                                      <p:cBhvr>
                                        <p:cTn id="372" dur="1" fill="hold">
                                          <p:stCondLst>
                                            <p:cond delay="0"/>
                                          </p:stCondLst>
                                        </p:cTn>
                                        <p:tgtEl>
                                          <p:spTgt spid="355"/>
                                        </p:tgtEl>
                                        <p:attrNameLst>
                                          <p:attrName>style.visibility</p:attrName>
                                        </p:attrNameLst>
                                      </p:cBhvr>
                                      <p:to>
                                        <p:strVal val="visible"/>
                                      </p:to>
                                    </p:set>
                                  </p:childTnLst>
                                </p:cTn>
                              </p:par>
                            </p:childTnLst>
                          </p:cTn>
                        </p:par>
                        <p:par>
                          <p:cTn id="373" fill="hold">
                            <p:stCondLst>
                              <p:cond delay="5600"/>
                            </p:stCondLst>
                            <p:childTnLst>
                              <p:par>
                                <p:cTn id="374" presetID="1" presetClass="entr" presetSubtype="0" fill="hold" nodeType="afterEffect">
                                  <p:stCondLst>
                                    <p:cond delay="0"/>
                                  </p:stCondLst>
                                  <p:childTnLst>
                                    <p:set>
                                      <p:cBhvr>
                                        <p:cTn id="375" dur="1" fill="hold">
                                          <p:stCondLst>
                                            <p:cond delay="0"/>
                                          </p:stCondLst>
                                        </p:cTn>
                                        <p:tgtEl>
                                          <p:spTgt spid="356"/>
                                        </p:tgtEl>
                                        <p:attrNameLst>
                                          <p:attrName>style.visibility</p:attrName>
                                        </p:attrNameLst>
                                      </p:cBhvr>
                                      <p:to>
                                        <p:strVal val="visible"/>
                                      </p:to>
                                    </p:set>
                                  </p:childTnLst>
                                </p:cTn>
                              </p:par>
                            </p:childTnLst>
                          </p:cTn>
                        </p:par>
                        <p:par>
                          <p:cTn id="376" fill="hold">
                            <p:stCondLst>
                              <p:cond delay="5600"/>
                            </p:stCondLst>
                            <p:childTnLst>
                              <p:par>
                                <p:cTn id="377" presetID="1" presetClass="entr" presetSubtype="0" fill="hold" nodeType="afterEffect">
                                  <p:stCondLst>
                                    <p:cond delay="0"/>
                                  </p:stCondLst>
                                  <p:childTnLst>
                                    <p:set>
                                      <p:cBhvr>
                                        <p:cTn id="378" dur="1" fill="hold">
                                          <p:stCondLst>
                                            <p:cond delay="0"/>
                                          </p:stCondLst>
                                        </p:cTn>
                                        <p:tgtEl>
                                          <p:spTgt spid="357"/>
                                        </p:tgtEl>
                                        <p:attrNameLst>
                                          <p:attrName>style.visibility</p:attrName>
                                        </p:attrNameLst>
                                      </p:cBhvr>
                                      <p:to>
                                        <p:strVal val="visible"/>
                                      </p:to>
                                    </p:set>
                                  </p:childTnLst>
                                </p:cTn>
                              </p:par>
                            </p:childTnLst>
                          </p:cTn>
                        </p:par>
                        <p:par>
                          <p:cTn id="379" fill="hold">
                            <p:stCondLst>
                              <p:cond delay="5600"/>
                            </p:stCondLst>
                            <p:childTnLst>
                              <p:par>
                                <p:cTn id="380" presetID="1" presetClass="entr" presetSubtype="0" fill="hold" nodeType="afterEffect">
                                  <p:stCondLst>
                                    <p:cond delay="0"/>
                                  </p:stCondLst>
                                  <p:childTnLst>
                                    <p:set>
                                      <p:cBhvr>
                                        <p:cTn id="381" dur="1" fill="hold">
                                          <p:stCondLst>
                                            <p:cond delay="0"/>
                                          </p:stCondLst>
                                        </p:cTn>
                                        <p:tgtEl>
                                          <p:spTgt spid="358"/>
                                        </p:tgtEl>
                                        <p:attrNameLst>
                                          <p:attrName>style.visibility</p:attrName>
                                        </p:attrNameLst>
                                      </p:cBhvr>
                                      <p:to>
                                        <p:strVal val="visible"/>
                                      </p:to>
                                    </p:set>
                                  </p:childTnLst>
                                </p:cTn>
                              </p:par>
                            </p:childTnLst>
                          </p:cTn>
                        </p:par>
                        <p:par>
                          <p:cTn id="382" fill="hold">
                            <p:stCondLst>
                              <p:cond delay="5600"/>
                            </p:stCondLst>
                            <p:childTnLst>
                              <p:par>
                                <p:cTn id="383" presetID="1" presetClass="entr" presetSubtype="0" fill="hold" nodeType="afterEffect">
                                  <p:stCondLst>
                                    <p:cond delay="0"/>
                                  </p:stCondLst>
                                  <p:childTnLst>
                                    <p:set>
                                      <p:cBhvr>
                                        <p:cTn id="384" dur="1" fill="hold">
                                          <p:stCondLst>
                                            <p:cond delay="0"/>
                                          </p:stCondLst>
                                        </p:cTn>
                                        <p:tgtEl>
                                          <p:spTgt spid="359"/>
                                        </p:tgtEl>
                                        <p:attrNameLst>
                                          <p:attrName>style.visibility</p:attrName>
                                        </p:attrNameLst>
                                      </p:cBhvr>
                                      <p:to>
                                        <p:strVal val="visible"/>
                                      </p:to>
                                    </p:set>
                                  </p:childTnLst>
                                </p:cTn>
                              </p:par>
                            </p:childTnLst>
                          </p:cTn>
                        </p:par>
                        <p:par>
                          <p:cTn id="385" fill="hold">
                            <p:stCondLst>
                              <p:cond delay="5600"/>
                            </p:stCondLst>
                            <p:childTnLst>
                              <p:par>
                                <p:cTn id="386" presetID="1" presetClass="entr" presetSubtype="0" fill="hold" nodeType="afterEffect">
                                  <p:stCondLst>
                                    <p:cond delay="0"/>
                                  </p:stCondLst>
                                  <p:childTnLst>
                                    <p:set>
                                      <p:cBhvr>
                                        <p:cTn id="387" dur="1" fill="hold">
                                          <p:stCondLst>
                                            <p:cond delay="0"/>
                                          </p:stCondLst>
                                        </p:cTn>
                                        <p:tgtEl>
                                          <p:spTgt spid="360"/>
                                        </p:tgtEl>
                                        <p:attrNameLst>
                                          <p:attrName>style.visibility</p:attrName>
                                        </p:attrNameLst>
                                      </p:cBhvr>
                                      <p:to>
                                        <p:strVal val="visible"/>
                                      </p:to>
                                    </p:set>
                                  </p:childTnLst>
                                </p:cTn>
                              </p:par>
                            </p:childTnLst>
                          </p:cTn>
                        </p:par>
                        <p:par>
                          <p:cTn id="388" fill="hold">
                            <p:stCondLst>
                              <p:cond delay="5600"/>
                            </p:stCondLst>
                            <p:childTnLst>
                              <p:par>
                                <p:cTn id="389" presetID="1" presetClass="entr" presetSubtype="0" fill="hold" nodeType="afterEffect">
                                  <p:stCondLst>
                                    <p:cond delay="0"/>
                                  </p:stCondLst>
                                  <p:childTnLst>
                                    <p:set>
                                      <p:cBhvr>
                                        <p:cTn id="390" dur="1" fill="hold">
                                          <p:stCondLst>
                                            <p:cond delay="0"/>
                                          </p:stCondLst>
                                        </p:cTn>
                                        <p:tgtEl>
                                          <p:spTgt spid="361"/>
                                        </p:tgtEl>
                                        <p:attrNameLst>
                                          <p:attrName>style.visibility</p:attrName>
                                        </p:attrNameLst>
                                      </p:cBhvr>
                                      <p:to>
                                        <p:strVal val="visible"/>
                                      </p:to>
                                    </p:set>
                                  </p:childTnLst>
                                </p:cTn>
                              </p:par>
                            </p:childTnLst>
                          </p:cTn>
                        </p:par>
                        <p:par>
                          <p:cTn id="391" fill="hold">
                            <p:stCondLst>
                              <p:cond delay="5600"/>
                            </p:stCondLst>
                            <p:childTnLst>
                              <p:par>
                                <p:cTn id="392" presetID="1" presetClass="entr" presetSubtype="0" fill="hold" nodeType="afterEffect">
                                  <p:stCondLst>
                                    <p:cond delay="0"/>
                                  </p:stCondLst>
                                  <p:childTnLst>
                                    <p:set>
                                      <p:cBhvr>
                                        <p:cTn id="393" dur="1" fill="hold">
                                          <p:stCondLst>
                                            <p:cond delay="0"/>
                                          </p:stCondLst>
                                        </p:cTn>
                                        <p:tgtEl>
                                          <p:spTgt spid="362"/>
                                        </p:tgtEl>
                                        <p:attrNameLst>
                                          <p:attrName>style.visibility</p:attrName>
                                        </p:attrNameLst>
                                      </p:cBhvr>
                                      <p:to>
                                        <p:strVal val="visible"/>
                                      </p:to>
                                    </p:set>
                                  </p:childTnLst>
                                </p:cTn>
                              </p:par>
                            </p:childTnLst>
                          </p:cTn>
                        </p:par>
                        <p:par>
                          <p:cTn id="394" fill="hold">
                            <p:stCondLst>
                              <p:cond delay="5600"/>
                            </p:stCondLst>
                            <p:childTnLst>
                              <p:par>
                                <p:cTn id="395" presetID="1" presetClass="entr" presetSubtype="0" fill="hold" nodeType="afterEffect">
                                  <p:stCondLst>
                                    <p:cond delay="0"/>
                                  </p:stCondLst>
                                  <p:childTnLst>
                                    <p:set>
                                      <p:cBhvr>
                                        <p:cTn id="396" dur="1" fill="hold">
                                          <p:stCondLst>
                                            <p:cond delay="0"/>
                                          </p:stCondLst>
                                        </p:cTn>
                                        <p:tgtEl>
                                          <p:spTgt spid="363"/>
                                        </p:tgtEl>
                                        <p:attrNameLst>
                                          <p:attrName>style.visibility</p:attrName>
                                        </p:attrNameLst>
                                      </p:cBhvr>
                                      <p:to>
                                        <p:strVal val="visible"/>
                                      </p:to>
                                    </p:set>
                                  </p:childTnLst>
                                </p:cTn>
                              </p:par>
                            </p:childTnLst>
                          </p:cTn>
                        </p:par>
                        <p:par>
                          <p:cTn id="397" fill="hold">
                            <p:stCondLst>
                              <p:cond delay="5600"/>
                            </p:stCondLst>
                            <p:childTnLst>
                              <p:par>
                                <p:cTn id="398" presetID="1" presetClass="entr" presetSubtype="0" fill="hold" nodeType="afterEffect">
                                  <p:stCondLst>
                                    <p:cond delay="0"/>
                                  </p:stCondLst>
                                  <p:childTnLst>
                                    <p:set>
                                      <p:cBhvr>
                                        <p:cTn id="399" dur="1" fill="hold">
                                          <p:stCondLst>
                                            <p:cond delay="0"/>
                                          </p:stCondLst>
                                        </p:cTn>
                                        <p:tgtEl>
                                          <p:spTgt spid="364"/>
                                        </p:tgtEl>
                                        <p:attrNameLst>
                                          <p:attrName>style.visibility</p:attrName>
                                        </p:attrNameLst>
                                      </p:cBhvr>
                                      <p:to>
                                        <p:strVal val="visible"/>
                                      </p:to>
                                    </p:set>
                                  </p:childTnLst>
                                </p:cTn>
                              </p:par>
                            </p:childTnLst>
                          </p:cTn>
                        </p:par>
                        <p:par>
                          <p:cTn id="400" fill="hold">
                            <p:stCondLst>
                              <p:cond delay="5600"/>
                            </p:stCondLst>
                            <p:childTnLst>
                              <p:par>
                                <p:cTn id="401" presetID="1" presetClass="entr" presetSubtype="0" fill="hold" nodeType="afterEffect">
                                  <p:stCondLst>
                                    <p:cond delay="0"/>
                                  </p:stCondLst>
                                  <p:childTnLst>
                                    <p:set>
                                      <p:cBhvr>
                                        <p:cTn id="402" dur="1" fill="hold">
                                          <p:stCondLst>
                                            <p:cond delay="0"/>
                                          </p:stCondLst>
                                        </p:cTn>
                                        <p:tgtEl>
                                          <p:spTgt spid="365"/>
                                        </p:tgtEl>
                                        <p:attrNameLst>
                                          <p:attrName>style.visibility</p:attrName>
                                        </p:attrNameLst>
                                      </p:cBhvr>
                                      <p:to>
                                        <p:strVal val="visible"/>
                                      </p:to>
                                    </p:set>
                                  </p:childTnLst>
                                </p:cTn>
                              </p:par>
                            </p:childTnLst>
                          </p:cTn>
                        </p:par>
                        <p:par>
                          <p:cTn id="403" fill="hold">
                            <p:stCondLst>
                              <p:cond delay="5600"/>
                            </p:stCondLst>
                            <p:childTnLst>
                              <p:par>
                                <p:cTn id="404" presetID="1" presetClass="entr" presetSubtype="0" fill="hold" nodeType="afterEffect">
                                  <p:stCondLst>
                                    <p:cond delay="0"/>
                                  </p:stCondLst>
                                  <p:childTnLst>
                                    <p:set>
                                      <p:cBhvr>
                                        <p:cTn id="405" dur="1" fill="hold">
                                          <p:stCondLst>
                                            <p:cond delay="0"/>
                                          </p:stCondLst>
                                        </p:cTn>
                                        <p:tgtEl>
                                          <p:spTgt spid="366"/>
                                        </p:tgtEl>
                                        <p:attrNameLst>
                                          <p:attrName>style.visibility</p:attrName>
                                        </p:attrNameLst>
                                      </p:cBhvr>
                                      <p:to>
                                        <p:strVal val="visible"/>
                                      </p:to>
                                    </p:set>
                                  </p:childTnLst>
                                </p:cTn>
                              </p:par>
                            </p:childTnLst>
                          </p:cTn>
                        </p:par>
                        <p:par>
                          <p:cTn id="406" fill="hold">
                            <p:stCondLst>
                              <p:cond delay="5600"/>
                            </p:stCondLst>
                            <p:childTnLst>
                              <p:par>
                                <p:cTn id="407" presetID="1" presetClass="entr" presetSubtype="0" fill="hold" nodeType="afterEffect">
                                  <p:stCondLst>
                                    <p:cond delay="0"/>
                                  </p:stCondLst>
                                  <p:childTnLst>
                                    <p:set>
                                      <p:cBhvr>
                                        <p:cTn id="408" dur="1" fill="hold">
                                          <p:stCondLst>
                                            <p:cond delay="0"/>
                                          </p:stCondLst>
                                        </p:cTn>
                                        <p:tgtEl>
                                          <p:spTgt spid="367"/>
                                        </p:tgtEl>
                                        <p:attrNameLst>
                                          <p:attrName>style.visibility</p:attrName>
                                        </p:attrNameLst>
                                      </p:cBhvr>
                                      <p:to>
                                        <p:strVal val="visible"/>
                                      </p:to>
                                    </p:set>
                                  </p:childTnLst>
                                </p:cTn>
                              </p:par>
                            </p:childTnLst>
                          </p:cTn>
                        </p:par>
                        <p:par>
                          <p:cTn id="409" fill="hold">
                            <p:stCondLst>
                              <p:cond delay="5600"/>
                            </p:stCondLst>
                            <p:childTnLst>
                              <p:par>
                                <p:cTn id="410" presetID="1" presetClass="entr" presetSubtype="0" fill="hold" nodeType="afterEffect">
                                  <p:stCondLst>
                                    <p:cond delay="0"/>
                                  </p:stCondLst>
                                  <p:childTnLst>
                                    <p:set>
                                      <p:cBhvr>
                                        <p:cTn id="411" dur="1" fill="hold">
                                          <p:stCondLst>
                                            <p:cond delay="0"/>
                                          </p:stCondLst>
                                        </p:cTn>
                                        <p:tgtEl>
                                          <p:spTgt spid="368"/>
                                        </p:tgtEl>
                                        <p:attrNameLst>
                                          <p:attrName>style.visibility</p:attrName>
                                        </p:attrNameLst>
                                      </p:cBhvr>
                                      <p:to>
                                        <p:strVal val="visible"/>
                                      </p:to>
                                    </p:set>
                                  </p:childTnLst>
                                </p:cTn>
                              </p:par>
                            </p:childTnLst>
                          </p:cTn>
                        </p:par>
                        <p:par>
                          <p:cTn id="412" fill="hold">
                            <p:stCondLst>
                              <p:cond delay="5600"/>
                            </p:stCondLst>
                            <p:childTnLst>
                              <p:par>
                                <p:cTn id="413" presetID="1" presetClass="entr" presetSubtype="0" fill="hold" nodeType="afterEffect">
                                  <p:stCondLst>
                                    <p:cond delay="0"/>
                                  </p:stCondLst>
                                  <p:childTnLst>
                                    <p:set>
                                      <p:cBhvr>
                                        <p:cTn id="414" dur="1" fill="hold">
                                          <p:stCondLst>
                                            <p:cond delay="0"/>
                                          </p:stCondLst>
                                        </p:cTn>
                                        <p:tgtEl>
                                          <p:spTgt spid="369"/>
                                        </p:tgtEl>
                                        <p:attrNameLst>
                                          <p:attrName>style.visibility</p:attrName>
                                        </p:attrNameLst>
                                      </p:cBhvr>
                                      <p:to>
                                        <p:strVal val="visible"/>
                                      </p:to>
                                    </p:set>
                                  </p:childTnLst>
                                </p:cTn>
                              </p:par>
                            </p:childTnLst>
                          </p:cTn>
                        </p:par>
                        <p:par>
                          <p:cTn id="415" fill="hold">
                            <p:stCondLst>
                              <p:cond delay="5600"/>
                            </p:stCondLst>
                            <p:childTnLst>
                              <p:par>
                                <p:cTn id="416" presetID="1" presetClass="entr" presetSubtype="0" fill="hold" nodeType="afterEffect">
                                  <p:stCondLst>
                                    <p:cond delay="0"/>
                                  </p:stCondLst>
                                  <p:childTnLst>
                                    <p:set>
                                      <p:cBhvr>
                                        <p:cTn id="417" dur="1" fill="hold">
                                          <p:stCondLst>
                                            <p:cond delay="0"/>
                                          </p:stCondLst>
                                        </p:cTn>
                                        <p:tgtEl>
                                          <p:spTgt spid="370"/>
                                        </p:tgtEl>
                                        <p:attrNameLst>
                                          <p:attrName>style.visibility</p:attrName>
                                        </p:attrNameLst>
                                      </p:cBhvr>
                                      <p:to>
                                        <p:strVal val="visible"/>
                                      </p:to>
                                    </p:set>
                                  </p:childTnLst>
                                </p:cTn>
                              </p:par>
                            </p:childTnLst>
                          </p:cTn>
                        </p:par>
                        <p:par>
                          <p:cTn id="418" fill="hold">
                            <p:stCondLst>
                              <p:cond delay="5600"/>
                            </p:stCondLst>
                            <p:childTnLst>
                              <p:par>
                                <p:cTn id="419" presetID="1" presetClass="entr" presetSubtype="0" fill="hold" nodeType="afterEffect">
                                  <p:stCondLst>
                                    <p:cond delay="0"/>
                                  </p:stCondLst>
                                  <p:childTnLst>
                                    <p:set>
                                      <p:cBhvr>
                                        <p:cTn id="420" dur="1" fill="hold">
                                          <p:stCondLst>
                                            <p:cond delay="0"/>
                                          </p:stCondLst>
                                        </p:cTn>
                                        <p:tgtEl>
                                          <p:spTgt spid="371"/>
                                        </p:tgtEl>
                                        <p:attrNameLst>
                                          <p:attrName>style.visibility</p:attrName>
                                        </p:attrNameLst>
                                      </p:cBhvr>
                                      <p:to>
                                        <p:strVal val="visible"/>
                                      </p:to>
                                    </p:set>
                                  </p:childTnLst>
                                </p:cTn>
                              </p:par>
                            </p:childTnLst>
                          </p:cTn>
                        </p:par>
                        <p:par>
                          <p:cTn id="421" fill="hold">
                            <p:stCondLst>
                              <p:cond delay="5600"/>
                            </p:stCondLst>
                            <p:childTnLst>
                              <p:par>
                                <p:cTn id="422" presetID="1" presetClass="entr" presetSubtype="0" fill="hold" nodeType="afterEffect">
                                  <p:stCondLst>
                                    <p:cond delay="0"/>
                                  </p:stCondLst>
                                  <p:childTnLst>
                                    <p:set>
                                      <p:cBhvr>
                                        <p:cTn id="423" dur="1" fill="hold">
                                          <p:stCondLst>
                                            <p:cond delay="0"/>
                                          </p:stCondLst>
                                        </p:cTn>
                                        <p:tgtEl>
                                          <p:spTgt spid="372"/>
                                        </p:tgtEl>
                                        <p:attrNameLst>
                                          <p:attrName>style.visibility</p:attrName>
                                        </p:attrNameLst>
                                      </p:cBhvr>
                                      <p:to>
                                        <p:strVal val="visible"/>
                                      </p:to>
                                    </p:set>
                                  </p:childTnLst>
                                </p:cTn>
                              </p:par>
                            </p:childTnLst>
                          </p:cTn>
                        </p:par>
                        <p:par>
                          <p:cTn id="424" fill="hold">
                            <p:stCondLst>
                              <p:cond delay="5600"/>
                            </p:stCondLst>
                            <p:childTnLst>
                              <p:par>
                                <p:cTn id="425" presetID="1" presetClass="entr" presetSubtype="0" fill="hold" nodeType="afterEffect">
                                  <p:stCondLst>
                                    <p:cond delay="0"/>
                                  </p:stCondLst>
                                  <p:childTnLst>
                                    <p:set>
                                      <p:cBhvr>
                                        <p:cTn id="426" dur="1" fill="hold">
                                          <p:stCondLst>
                                            <p:cond delay="0"/>
                                          </p:stCondLst>
                                        </p:cTn>
                                        <p:tgtEl>
                                          <p:spTgt spid="373"/>
                                        </p:tgtEl>
                                        <p:attrNameLst>
                                          <p:attrName>style.visibility</p:attrName>
                                        </p:attrNameLst>
                                      </p:cBhvr>
                                      <p:to>
                                        <p:strVal val="visible"/>
                                      </p:to>
                                    </p:set>
                                  </p:childTnLst>
                                </p:cTn>
                              </p:par>
                            </p:childTnLst>
                          </p:cTn>
                        </p:par>
                        <p:par>
                          <p:cTn id="427" fill="hold">
                            <p:stCondLst>
                              <p:cond delay="5600"/>
                            </p:stCondLst>
                            <p:childTnLst>
                              <p:par>
                                <p:cTn id="428" presetID="1" presetClass="entr" presetSubtype="0" fill="hold" nodeType="afterEffect">
                                  <p:stCondLst>
                                    <p:cond delay="0"/>
                                  </p:stCondLst>
                                  <p:childTnLst>
                                    <p:set>
                                      <p:cBhvr>
                                        <p:cTn id="429" dur="1" fill="hold">
                                          <p:stCondLst>
                                            <p:cond delay="0"/>
                                          </p:stCondLst>
                                        </p:cTn>
                                        <p:tgtEl>
                                          <p:spTgt spid="374"/>
                                        </p:tgtEl>
                                        <p:attrNameLst>
                                          <p:attrName>style.visibility</p:attrName>
                                        </p:attrNameLst>
                                      </p:cBhvr>
                                      <p:to>
                                        <p:strVal val="visible"/>
                                      </p:to>
                                    </p:set>
                                  </p:childTnLst>
                                </p:cTn>
                              </p:par>
                            </p:childTnLst>
                          </p:cTn>
                        </p:par>
                        <p:par>
                          <p:cTn id="430" fill="hold">
                            <p:stCondLst>
                              <p:cond delay="5600"/>
                            </p:stCondLst>
                            <p:childTnLst>
                              <p:par>
                                <p:cTn id="431" presetID="1" presetClass="entr" presetSubtype="0" fill="hold" nodeType="afterEffect">
                                  <p:stCondLst>
                                    <p:cond delay="0"/>
                                  </p:stCondLst>
                                  <p:childTnLst>
                                    <p:set>
                                      <p:cBhvr>
                                        <p:cTn id="432" dur="1" fill="hold">
                                          <p:stCondLst>
                                            <p:cond delay="0"/>
                                          </p:stCondLst>
                                        </p:cTn>
                                        <p:tgtEl>
                                          <p:spTgt spid="375"/>
                                        </p:tgtEl>
                                        <p:attrNameLst>
                                          <p:attrName>style.visibility</p:attrName>
                                        </p:attrNameLst>
                                      </p:cBhvr>
                                      <p:to>
                                        <p:strVal val="visible"/>
                                      </p:to>
                                    </p:set>
                                  </p:childTnLst>
                                </p:cTn>
                              </p:par>
                            </p:childTnLst>
                          </p:cTn>
                        </p:par>
                        <p:par>
                          <p:cTn id="433" fill="hold">
                            <p:stCondLst>
                              <p:cond delay="5600"/>
                            </p:stCondLst>
                            <p:childTnLst>
                              <p:par>
                                <p:cTn id="434" presetID="1" presetClass="entr" presetSubtype="0" fill="hold" nodeType="afterEffect">
                                  <p:stCondLst>
                                    <p:cond delay="0"/>
                                  </p:stCondLst>
                                  <p:childTnLst>
                                    <p:set>
                                      <p:cBhvr>
                                        <p:cTn id="435" dur="1" fill="hold">
                                          <p:stCondLst>
                                            <p:cond delay="0"/>
                                          </p:stCondLst>
                                        </p:cTn>
                                        <p:tgtEl>
                                          <p:spTgt spid="376"/>
                                        </p:tgtEl>
                                        <p:attrNameLst>
                                          <p:attrName>style.visibility</p:attrName>
                                        </p:attrNameLst>
                                      </p:cBhvr>
                                      <p:to>
                                        <p:strVal val="visible"/>
                                      </p:to>
                                    </p:set>
                                  </p:childTnLst>
                                </p:cTn>
                              </p:par>
                            </p:childTnLst>
                          </p:cTn>
                        </p:par>
                        <p:par>
                          <p:cTn id="436" fill="hold">
                            <p:stCondLst>
                              <p:cond delay="5600"/>
                            </p:stCondLst>
                            <p:childTnLst>
                              <p:par>
                                <p:cTn id="437" presetID="1" presetClass="entr" presetSubtype="0" fill="hold" nodeType="afterEffect">
                                  <p:stCondLst>
                                    <p:cond delay="0"/>
                                  </p:stCondLst>
                                  <p:childTnLst>
                                    <p:set>
                                      <p:cBhvr>
                                        <p:cTn id="438" dur="1" fill="hold">
                                          <p:stCondLst>
                                            <p:cond delay="0"/>
                                          </p:stCondLst>
                                        </p:cTn>
                                        <p:tgtEl>
                                          <p:spTgt spid="377"/>
                                        </p:tgtEl>
                                        <p:attrNameLst>
                                          <p:attrName>style.visibility</p:attrName>
                                        </p:attrNameLst>
                                      </p:cBhvr>
                                      <p:to>
                                        <p:strVal val="visible"/>
                                      </p:to>
                                    </p:set>
                                  </p:childTnLst>
                                </p:cTn>
                              </p:par>
                            </p:childTnLst>
                          </p:cTn>
                        </p:par>
                        <p:par>
                          <p:cTn id="439" fill="hold">
                            <p:stCondLst>
                              <p:cond delay="5600"/>
                            </p:stCondLst>
                            <p:childTnLst>
                              <p:par>
                                <p:cTn id="440" presetID="1" presetClass="entr" presetSubtype="0" fill="hold" nodeType="afterEffect">
                                  <p:stCondLst>
                                    <p:cond delay="0"/>
                                  </p:stCondLst>
                                  <p:childTnLst>
                                    <p:set>
                                      <p:cBhvr>
                                        <p:cTn id="441" dur="1" fill="hold">
                                          <p:stCondLst>
                                            <p:cond delay="0"/>
                                          </p:stCondLst>
                                        </p:cTn>
                                        <p:tgtEl>
                                          <p:spTgt spid="378"/>
                                        </p:tgtEl>
                                        <p:attrNameLst>
                                          <p:attrName>style.visibility</p:attrName>
                                        </p:attrNameLst>
                                      </p:cBhvr>
                                      <p:to>
                                        <p:strVal val="visible"/>
                                      </p:to>
                                    </p:set>
                                  </p:childTnLst>
                                </p:cTn>
                              </p:par>
                            </p:childTnLst>
                          </p:cTn>
                        </p:par>
                        <p:par>
                          <p:cTn id="442" fill="hold">
                            <p:stCondLst>
                              <p:cond delay="5600"/>
                            </p:stCondLst>
                            <p:childTnLst>
                              <p:par>
                                <p:cTn id="443" presetID="1" presetClass="entr" presetSubtype="0" fill="hold" nodeType="afterEffect">
                                  <p:stCondLst>
                                    <p:cond delay="0"/>
                                  </p:stCondLst>
                                  <p:childTnLst>
                                    <p:set>
                                      <p:cBhvr>
                                        <p:cTn id="444" dur="1" fill="hold">
                                          <p:stCondLst>
                                            <p:cond delay="0"/>
                                          </p:stCondLst>
                                        </p:cTn>
                                        <p:tgtEl>
                                          <p:spTgt spid="379"/>
                                        </p:tgtEl>
                                        <p:attrNameLst>
                                          <p:attrName>style.visibility</p:attrName>
                                        </p:attrNameLst>
                                      </p:cBhvr>
                                      <p:to>
                                        <p:strVal val="visible"/>
                                      </p:to>
                                    </p:set>
                                  </p:childTnLst>
                                </p:cTn>
                              </p:par>
                            </p:childTnLst>
                          </p:cTn>
                        </p:par>
                        <p:par>
                          <p:cTn id="445" fill="hold">
                            <p:stCondLst>
                              <p:cond delay="5600"/>
                            </p:stCondLst>
                            <p:childTnLst>
                              <p:par>
                                <p:cTn id="446" presetID="1" presetClass="entr" presetSubtype="0" fill="hold" nodeType="afterEffect">
                                  <p:stCondLst>
                                    <p:cond delay="0"/>
                                  </p:stCondLst>
                                  <p:childTnLst>
                                    <p:set>
                                      <p:cBhvr>
                                        <p:cTn id="447" dur="1" fill="hold">
                                          <p:stCondLst>
                                            <p:cond delay="0"/>
                                          </p:stCondLst>
                                        </p:cTn>
                                        <p:tgtEl>
                                          <p:spTgt spid="380"/>
                                        </p:tgtEl>
                                        <p:attrNameLst>
                                          <p:attrName>style.visibility</p:attrName>
                                        </p:attrNameLst>
                                      </p:cBhvr>
                                      <p:to>
                                        <p:strVal val="visible"/>
                                      </p:to>
                                    </p:set>
                                  </p:childTnLst>
                                </p:cTn>
                              </p:par>
                            </p:childTnLst>
                          </p:cTn>
                        </p:par>
                        <p:par>
                          <p:cTn id="448" fill="hold">
                            <p:stCondLst>
                              <p:cond delay="5600"/>
                            </p:stCondLst>
                            <p:childTnLst>
                              <p:par>
                                <p:cTn id="449" presetID="1" presetClass="entr" presetSubtype="0" fill="hold" nodeType="afterEffect">
                                  <p:stCondLst>
                                    <p:cond delay="0"/>
                                  </p:stCondLst>
                                  <p:childTnLst>
                                    <p:set>
                                      <p:cBhvr>
                                        <p:cTn id="450" dur="1" fill="hold">
                                          <p:stCondLst>
                                            <p:cond delay="0"/>
                                          </p:stCondLst>
                                        </p:cTn>
                                        <p:tgtEl>
                                          <p:spTgt spid="381"/>
                                        </p:tgtEl>
                                        <p:attrNameLst>
                                          <p:attrName>style.visibility</p:attrName>
                                        </p:attrNameLst>
                                      </p:cBhvr>
                                      <p:to>
                                        <p:strVal val="visible"/>
                                      </p:to>
                                    </p:set>
                                  </p:childTnLst>
                                </p:cTn>
                              </p:par>
                            </p:childTnLst>
                          </p:cTn>
                        </p:par>
                        <p:par>
                          <p:cTn id="451" fill="hold">
                            <p:stCondLst>
                              <p:cond delay="5600"/>
                            </p:stCondLst>
                            <p:childTnLst>
                              <p:par>
                                <p:cTn id="452" presetID="1" presetClass="entr" presetSubtype="0" fill="hold" nodeType="afterEffect">
                                  <p:stCondLst>
                                    <p:cond delay="0"/>
                                  </p:stCondLst>
                                  <p:childTnLst>
                                    <p:set>
                                      <p:cBhvr>
                                        <p:cTn id="453" dur="1" fill="hold">
                                          <p:stCondLst>
                                            <p:cond delay="0"/>
                                          </p:stCondLst>
                                        </p:cTn>
                                        <p:tgtEl>
                                          <p:spTgt spid="382"/>
                                        </p:tgtEl>
                                        <p:attrNameLst>
                                          <p:attrName>style.visibility</p:attrName>
                                        </p:attrNameLst>
                                      </p:cBhvr>
                                      <p:to>
                                        <p:strVal val="visible"/>
                                      </p:to>
                                    </p:set>
                                  </p:childTnLst>
                                </p:cTn>
                              </p:par>
                            </p:childTnLst>
                          </p:cTn>
                        </p:par>
                        <p:par>
                          <p:cTn id="454" fill="hold">
                            <p:stCondLst>
                              <p:cond delay="5600"/>
                            </p:stCondLst>
                            <p:childTnLst>
                              <p:par>
                                <p:cTn id="455" presetID="1" presetClass="entr" presetSubtype="0" fill="hold" nodeType="afterEffect">
                                  <p:stCondLst>
                                    <p:cond delay="0"/>
                                  </p:stCondLst>
                                  <p:childTnLst>
                                    <p:set>
                                      <p:cBhvr>
                                        <p:cTn id="456" dur="1" fill="hold">
                                          <p:stCondLst>
                                            <p:cond delay="0"/>
                                          </p:stCondLst>
                                        </p:cTn>
                                        <p:tgtEl>
                                          <p:spTgt spid="383"/>
                                        </p:tgtEl>
                                        <p:attrNameLst>
                                          <p:attrName>style.visibility</p:attrName>
                                        </p:attrNameLst>
                                      </p:cBhvr>
                                      <p:to>
                                        <p:strVal val="visible"/>
                                      </p:to>
                                    </p:set>
                                  </p:childTnLst>
                                </p:cTn>
                              </p:par>
                            </p:childTnLst>
                          </p:cTn>
                        </p:par>
                        <p:par>
                          <p:cTn id="457" fill="hold">
                            <p:stCondLst>
                              <p:cond delay="5600"/>
                            </p:stCondLst>
                            <p:childTnLst>
                              <p:par>
                                <p:cTn id="458" presetID="1" presetClass="entr" presetSubtype="0" fill="hold" nodeType="afterEffect">
                                  <p:stCondLst>
                                    <p:cond delay="0"/>
                                  </p:stCondLst>
                                  <p:childTnLst>
                                    <p:set>
                                      <p:cBhvr>
                                        <p:cTn id="459" dur="1" fill="hold">
                                          <p:stCondLst>
                                            <p:cond delay="0"/>
                                          </p:stCondLst>
                                        </p:cTn>
                                        <p:tgtEl>
                                          <p:spTgt spid="384"/>
                                        </p:tgtEl>
                                        <p:attrNameLst>
                                          <p:attrName>style.visibility</p:attrName>
                                        </p:attrNameLst>
                                      </p:cBhvr>
                                      <p:to>
                                        <p:strVal val="visible"/>
                                      </p:to>
                                    </p:set>
                                  </p:childTnLst>
                                </p:cTn>
                              </p:par>
                            </p:childTnLst>
                          </p:cTn>
                        </p:par>
                        <p:par>
                          <p:cTn id="460" fill="hold">
                            <p:stCondLst>
                              <p:cond delay="5600"/>
                            </p:stCondLst>
                            <p:childTnLst>
                              <p:par>
                                <p:cTn id="461" presetID="1" presetClass="entr" presetSubtype="0" fill="hold" nodeType="afterEffect">
                                  <p:stCondLst>
                                    <p:cond delay="0"/>
                                  </p:stCondLst>
                                  <p:childTnLst>
                                    <p:set>
                                      <p:cBhvr>
                                        <p:cTn id="462" dur="1" fill="hold">
                                          <p:stCondLst>
                                            <p:cond delay="0"/>
                                          </p:stCondLst>
                                        </p:cTn>
                                        <p:tgtEl>
                                          <p:spTgt spid="385"/>
                                        </p:tgtEl>
                                        <p:attrNameLst>
                                          <p:attrName>style.visibility</p:attrName>
                                        </p:attrNameLst>
                                      </p:cBhvr>
                                      <p:to>
                                        <p:strVal val="visible"/>
                                      </p:to>
                                    </p:set>
                                  </p:childTnLst>
                                </p:cTn>
                              </p:par>
                            </p:childTnLst>
                          </p:cTn>
                        </p:par>
                        <p:par>
                          <p:cTn id="463" fill="hold">
                            <p:stCondLst>
                              <p:cond delay="5600"/>
                            </p:stCondLst>
                            <p:childTnLst>
                              <p:par>
                                <p:cTn id="464" presetID="1" presetClass="entr" presetSubtype="0" fill="hold" nodeType="afterEffect">
                                  <p:stCondLst>
                                    <p:cond delay="0"/>
                                  </p:stCondLst>
                                  <p:childTnLst>
                                    <p:set>
                                      <p:cBhvr>
                                        <p:cTn id="465" dur="1" fill="hold">
                                          <p:stCondLst>
                                            <p:cond delay="0"/>
                                          </p:stCondLst>
                                        </p:cTn>
                                        <p:tgtEl>
                                          <p:spTgt spid="386"/>
                                        </p:tgtEl>
                                        <p:attrNameLst>
                                          <p:attrName>style.visibility</p:attrName>
                                        </p:attrNameLst>
                                      </p:cBhvr>
                                      <p:to>
                                        <p:strVal val="visible"/>
                                      </p:to>
                                    </p:set>
                                  </p:childTnLst>
                                </p:cTn>
                              </p:par>
                            </p:childTnLst>
                          </p:cTn>
                        </p:par>
                        <p:par>
                          <p:cTn id="466" fill="hold">
                            <p:stCondLst>
                              <p:cond delay="5600"/>
                            </p:stCondLst>
                            <p:childTnLst>
                              <p:par>
                                <p:cTn id="467" presetID="1" presetClass="entr" presetSubtype="0" fill="hold" nodeType="afterEffect">
                                  <p:stCondLst>
                                    <p:cond delay="0"/>
                                  </p:stCondLst>
                                  <p:childTnLst>
                                    <p:set>
                                      <p:cBhvr>
                                        <p:cTn id="468" dur="1" fill="hold">
                                          <p:stCondLst>
                                            <p:cond delay="0"/>
                                          </p:stCondLst>
                                        </p:cTn>
                                        <p:tgtEl>
                                          <p:spTgt spid="387"/>
                                        </p:tgtEl>
                                        <p:attrNameLst>
                                          <p:attrName>style.visibility</p:attrName>
                                        </p:attrNameLst>
                                      </p:cBhvr>
                                      <p:to>
                                        <p:strVal val="visible"/>
                                      </p:to>
                                    </p:set>
                                  </p:childTnLst>
                                </p:cTn>
                              </p:par>
                            </p:childTnLst>
                          </p:cTn>
                        </p:par>
                        <p:par>
                          <p:cTn id="469" fill="hold">
                            <p:stCondLst>
                              <p:cond delay="5600"/>
                            </p:stCondLst>
                            <p:childTnLst>
                              <p:par>
                                <p:cTn id="470" presetID="1" presetClass="entr" presetSubtype="0" fill="hold" nodeType="afterEffect">
                                  <p:stCondLst>
                                    <p:cond delay="0"/>
                                  </p:stCondLst>
                                  <p:childTnLst>
                                    <p:set>
                                      <p:cBhvr>
                                        <p:cTn id="471" dur="1" fill="hold">
                                          <p:stCondLst>
                                            <p:cond delay="0"/>
                                          </p:stCondLst>
                                        </p:cTn>
                                        <p:tgtEl>
                                          <p:spTgt spid="388"/>
                                        </p:tgtEl>
                                        <p:attrNameLst>
                                          <p:attrName>style.visibility</p:attrName>
                                        </p:attrNameLst>
                                      </p:cBhvr>
                                      <p:to>
                                        <p:strVal val="visible"/>
                                      </p:to>
                                    </p:set>
                                  </p:childTnLst>
                                </p:cTn>
                              </p:par>
                            </p:childTnLst>
                          </p:cTn>
                        </p:par>
                        <p:par>
                          <p:cTn id="472" fill="hold">
                            <p:stCondLst>
                              <p:cond delay="5600"/>
                            </p:stCondLst>
                            <p:childTnLst>
                              <p:par>
                                <p:cTn id="473" presetID="1" presetClass="entr" presetSubtype="0" fill="hold" nodeType="afterEffect">
                                  <p:stCondLst>
                                    <p:cond delay="0"/>
                                  </p:stCondLst>
                                  <p:childTnLst>
                                    <p:set>
                                      <p:cBhvr>
                                        <p:cTn id="474" dur="1" fill="hold">
                                          <p:stCondLst>
                                            <p:cond delay="0"/>
                                          </p:stCondLst>
                                        </p:cTn>
                                        <p:tgtEl>
                                          <p:spTgt spid="389"/>
                                        </p:tgtEl>
                                        <p:attrNameLst>
                                          <p:attrName>style.visibility</p:attrName>
                                        </p:attrNameLst>
                                      </p:cBhvr>
                                      <p:to>
                                        <p:strVal val="visible"/>
                                      </p:to>
                                    </p:set>
                                  </p:childTnLst>
                                </p:cTn>
                              </p:par>
                            </p:childTnLst>
                          </p:cTn>
                        </p:par>
                        <p:par>
                          <p:cTn id="475" fill="hold">
                            <p:stCondLst>
                              <p:cond delay="5600"/>
                            </p:stCondLst>
                            <p:childTnLst>
                              <p:par>
                                <p:cTn id="476" presetID="1" presetClass="entr" presetSubtype="0" fill="hold" nodeType="afterEffect">
                                  <p:stCondLst>
                                    <p:cond delay="0"/>
                                  </p:stCondLst>
                                  <p:childTnLst>
                                    <p:set>
                                      <p:cBhvr>
                                        <p:cTn id="477" dur="1" fill="hold">
                                          <p:stCondLst>
                                            <p:cond delay="0"/>
                                          </p:stCondLst>
                                        </p:cTn>
                                        <p:tgtEl>
                                          <p:spTgt spid="390"/>
                                        </p:tgtEl>
                                        <p:attrNameLst>
                                          <p:attrName>style.visibility</p:attrName>
                                        </p:attrNameLst>
                                      </p:cBhvr>
                                      <p:to>
                                        <p:strVal val="visible"/>
                                      </p:to>
                                    </p:set>
                                  </p:childTnLst>
                                </p:cTn>
                              </p:par>
                            </p:childTnLst>
                          </p:cTn>
                        </p:par>
                        <p:par>
                          <p:cTn id="478" fill="hold">
                            <p:stCondLst>
                              <p:cond delay="5600"/>
                            </p:stCondLst>
                            <p:childTnLst>
                              <p:par>
                                <p:cTn id="479" presetID="1" presetClass="entr" presetSubtype="0" fill="hold" nodeType="afterEffect">
                                  <p:stCondLst>
                                    <p:cond delay="0"/>
                                  </p:stCondLst>
                                  <p:childTnLst>
                                    <p:set>
                                      <p:cBhvr>
                                        <p:cTn id="480" dur="1" fill="hold">
                                          <p:stCondLst>
                                            <p:cond delay="0"/>
                                          </p:stCondLst>
                                        </p:cTn>
                                        <p:tgtEl>
                                          <p:spTgt spid="391"/>
                                        </p:tgtEl>
                                        <p:attrNameLst>
                                          <p:attrName>style.visibility</p:attrName>
                                        </p:attrNameLst>
                                      </p:cBhvr>
                                      <p:to>
                                        <p:strVal val="visible"/>
                                      </p:to>
                                    </p:set>
                                  </p:childTnLst>
                                </p:cTn>
                              </p:par>
                            </p:childTnLst>
                          </p:cTn>
                        </p:par>
                        <p:par>
                          <p:cTn id="481" fill="hold">
                            <p:stCondLst>
                              <p:cond delay="5600"/>
                            </p:stCondLst>
                            <p:childTnLst>
                              <p:par>
                                <p:cTn id="482" presetID="1" presetClass="entr" presetSubtype="0" fill="hold" nodeType="afterEffect">
                                  <p:stCondLst>
                                    <p:cond delay="0"/>
                                  </p:stCondLst>
                                  <p:childTnLst>
                                    <p:set>
                                      <p:cBhvr>
                                        <p:cTn id="483" dur="1" fill="hold">
                                          <p:stCondLst>
                                            <p:cond delay="0"/>
                                          </p:stCondLst>
                                        </p:cTn>
                                        <p:tgtEl>
                                          <p:spTgt spid="392"/>
                                        </p:tgtEl>
                                        <p:attrNameLst>
                                          <p:attrName>style.visibility</p:attrName>
                                        </p:attrNameLst>
                                      </p:cBhvr>
                                      <p:to>
                                        <p:strVal val="visible"/>
                                      </p:to>
                                    </p:set>
                                  </p:childTnLst>
                                </p:cTn>
                              </p:par>
                            </p:childTnLst>
                          </p:cTn>
                        </p:par>
                        <p:par>
                          <p:cTn id="484" fill="hold">
                            <p:stCondLst>
                              <p:cond delay="5600"/>
                            </p:stCondLst>
                            <p:childTnLst>
                              <p:par>
                                <p:cTn id="485" presetID="1" presetClass="entr" presetSubtype="0" fill="hold" nodeType="afterEffect">
                                  <p:stCondLst>
                                    <p:cond delay="0"/>
                                  </p:stCondLst>
                                  <p:childTnLst>
                                    <p:set>
                                      <p:cBhvr>
                                        <p:cTn id="486" dur="1" fill="hold">
                                          <p:stCondLst>
                                            <p:cond delay="0"/>
                                          </p:stCondLst>
                                        </p:cTn>
                                        <p:tgtEl>
                                          <p:spTgt spid="393"/>
                                        </p:tgtEl>
                                        <p:attrNameLst>
                                          <p:attrName>style.visibility</p:attrName>
                                        </p:attrNameLst>
                                      </p:cBhvr>
                                      <p:to>
                                        <p:strVal val="visible"/>
                                      </p:to>
                                    </p:set>
                                  </p:childTnLst>
                                </p:cTn>
                              </p:par>
                            </p:childTnLst>
                          </p:cTn>
                        </p:par>
                        <p:par>
                          <p:cTn id="487" fill="hold">
                            <p:stCondLst>
                              <p:cond delay="5600"/>
                            </p:stCondLst>
                            <p:childTnLst>
                              <p:par>
                                <p:cTn id="488" presetID="1" presetClass="entr" presetSubtype="0" fill="hold" nodeType="afterEffect">
                                  <p:stCondLst>
                                    <p:cond delay="0"/>
                                  </p:stCondLst>
                                  <p:childTnLst>
                                    <p:set>
                                      <p:cBhvr>
                                        <p:cTn id="489" dur="1" fill="hold">
                                          <p:stCondLst>
                                            <p:cond delay="0"/>
                                          </p:stCondLst>
                                        </p:cTn>
                                        <p:tgtEl>
                                          <p:spTgt spid="394"/>
                                        </p:tgtEl>
                                        <p:attrNameLst>
                                          <p:attrName>style.visibility</p:attrName>
                                        </p:attrNameLst>
                                      </p:cBhvr>
                                      <p:to>
                                        <p:strVal val="visible"/>
                                      </p:to>
                                    </p:set>
                                  </p:childTnLst>
                                </p:cTn>
                              </p:par>
                            </p:childTnLst>
                          </p:cTn>
                        </p:par>
                        <p:par>
                          <p:cTn id="490" fill="hold">
                            <p:stCondLst>
                              <p:cond delay="5600"/>
                            </p:stCondLst>
                            <p:childTnLst>
                              <p:par>
                                <p:cTn id="491" presetID="1" presetClass="entr" presetSubtype="0" fill="hold" nodeType="afterEffect">
                                  <p:stCondLst>
                                    <p:cond delay="0"/>
                                  </p:stCondLst>
                                  <p:childTnLst>
                                    <p:set>
                                      <p:cBhvr>
                                        <p:cTn id="492" dur="1" fill="hold">
                                          <p:stCondLst>
                                            <p:cond delay="0"/>
                                          </p:stCondLst>
                                        </p:cTn>
                                        <p:tgtEl>
                                          <p:spTgt spid="395"/>
                                        </p:tgtEl>
                                        <p:attrNameLst>
                                          <p:attrName>style.visibility</p:attrName>
                                        </p:attrNameLst>
                                      </p:cBhvr>
                                      <p:to>
                                        <p:strVal val="visible"/>
                                      </p:to>
                                    </p:set>
                                  </p:childTnLst>
                                </p:cTn>
                              </p:par>
                            </p:childTnLst>
                          </p:cTn>
                        </p:par>
                        <p:par>
                          <p:cTn id="493" fill="hold">
                            <p:stCondLst>
                              <p:cond delay="5600"/>
                            </p:stCondLst>
                            <p:childTnLst>
                              <p:par>
                                <p:cTn id="494" presetID="1" presetClass="entr" presetSubtype="0" fill="hold" nodeType="afterEffect">
                                  <p:stCondLst>
                                    <p:cond delay="0"/>
                                  </p:stCondLst>
                                  <p:childTnLst>
                                    <p:set>
                                      <p:cBhvr>
                                        <p:cTn id="495" dur="1" fill="hold">
                                          <p:stCondLst>
                                            <p:cond delay="0"/>
                                          </p:stCondLst>
                                        </p:cTn>
                                        <p:tgtEl>
                                          <p:spTgt spid="396"/>
                                        </p:tgtEl>
                                        <p:attrNameLst>
                                          <p:attrName>style.visibility</p:attrName>
                                        </p:attrNameLst>
                                      </p:cBhvr>
                                      <p:to>
                                        <p:strVal val="visible"/>
                                      </p:to>
                                    </p:set>
                                  </p:childTnLst>
                                </p:cTn>
                              </p:par>
                            </p:childTnLst>
                          </p:cTn>
                        </p:par>
                        <p:par>
                          <p:cTn id="496" fill="hold">
                            <p:stCondLst>
                              <p:cond delay="5600"/>
                            </p:stCondLst>
                            <p:childTnLst>
                              <p:par>
                                <p:cTn id="497" presetID="1" presetClass="entr" presetSubtype="0" fill="hold" nodeType="afterEffect">
                                  <p:stCondLst>
                                    <p:cond delay="0"/>
                                  </p:stCondLst>
                                  <p:childTnLst>
                                    <p:set>
                                      <p:cBhvr>
                                        <p:cTn id="498" dur="1" fill="hold">
                                          <p:stCondLst>
                                            <p:cond delay="0"/>
                                          </p:stCondLst>
                                        </p:cTn>
                                        <p:tgtEl>
                                          <p:spTgt spid="397"/>
                                        </p:tgtEl>
                                        <p:attrNameLst>
                                          <p:attrName>style.visibility</p:attrName>
                                        </p:attrNameLst>
                                      </p:cBhvr>
                                      <p:to>
                                        <p:strVal val="visible"/>
                                      </p:to>
                                    </p:set>
                                  </p:childTnLst>
                                </p:cTn>
                              </p:par>
                            </p:childTnLst>
                          </p:cTn>
                        </p:par>
                        <p:par>
                          <p:cTn id="499" fill="hold">
                            <p:stCondLst>
                              <p:cond delay="5600"/>
                            </p:stCondLst>
                            <p:childTnLst>
                              <p:par>
                                <p:cTn id="500" presetID="1" presetClass="entr" presetSubtype="0" fill="hold" nodeType="afterEffect">
                                  <p:stCondLst>
                                    <p:cond delay="0"/>
                                  </p:stCondLst>
                                  <p:childTnLst>
                                    <p:set>
                                      <p:cBhvr>
                                        <p:cTn id="501" dur="1" fill="hold">
                                          <p:stCondLst>
                                            <p:cond delay="0"/>
                                          </p:stCondLst>
                                        </p:cTn>
                                        <p:tgtEl>
                                          <p:spTgt spid="398"/>
                                        </p:tgtEl>
                                        <p:attrNameLst>
                                          <p:attrName>style.visibility</p:attrName>
                                        </p:attrNameLst>
                                      </p:cBhvr>
                                      <p:to>
                                        <p:strVal val="visible"/>
                                      </p:to>
                                    </p:set>
                                  </p:childTnLst>
                                </p:cTn>
                              </p:par>
                            </p:childTnLst>
                          </p:cTn>
                        </p:par>
                        <p:par>
                          <p:cTn id="502" fill="hold">
                            <p:stCondLst>
                              <p:cond delay="5600"/>
                            </p:stCondLst>
                            <p:childTnLst>
                              <p:par>
                                <p:cTn id="503" presetID="1" presetClass="entr" presetSubtype="0" fill="hold" nodeType="afterEffect">
                                  <p:stCondLst>
                                    <p:cond delay="0"/>
                                  </p:stCondLst>
                                  <p:childTnLst>
                                    <p:set>
                                      <p:cBhvr>
                                        <p:cTn id="504" dur="1" fill="hold">
                                          <p:stCondLst>
                                            <p:cond delay="0"/>
                                          </p:stCondLst>
                                        </p:cTn>
                                        <p:tgtEl>
                                          <p:spTgt spid="399"/>
                                        </p:tgtEl>
                                        <p:attrNameLst>
                                          <p:attrName>style.visibility</p:attrName>
                                        </p:attrNameLst>
                                      </p:cBhvr>
                                      <p:to>
                                        <p:strVal val="visible"/>
                                      </p:to>
                                    </p:set>
                                  </p:childTnLst>
                                </p:cTn>
                              </p:par>
                            </p:childTnLst>
                          </p:cTn>
                        </p:par>
                        <p:par>
                          <p:cTn id="505" fill="hold">
                            <p:stCondLst>
                              <p:cond delay="5600"/>
                            </p:stCondLst>
                            <p:childTnLst>
                              <p:par>
                                <p:cTn id="506" presetID="1" presetClass="entr" presetSubtype="0" fill="hold" nodeType="afterEffect">
                                  <p:stCondLst>
                                    <p:cond delay="0"/>
                                  </p:stCondLst>
                                  <p:childTnLst>
                                    <p:set>
                                      <p:cBhvr>
                                        <p:cTn id="507" dur="1" fill="hold">
                                          <p:stCondLst>
                                            <p:cond delay="0"/>
                                          </p:stCondLst>
                                        </p:cTn>
                                        <p:tgtEl>
                                          <p:spTgt spid="400"/>
                                        </p:tgtEl>
                                        <p:attrNameLst>
                                          <p:attrName>style.visibility</p:attrName>
                                        </p:attrNameLst>
                                      </p:cBhvr>
                                      <p:to>
                                        <p:strVal val="visible"/>
                                      </p:to>
                                    </p:set>
                                  </p:childTnLst>
                                </p:cTn>
                              </p:par>
                            </p:childTnLst>
                          </p:cTn>
                        </p:par>
                        <p:par>
                          <p:cTn id="508" fill="hold">
                            <p:stCondLst>
                              <p:cond delay="5600"/>
                            </p:stCondLst>
                            <p:childTnLst>
                              <p:par>
                                <p:cTn id="509" presetID="1" presetClass="entr" presetSubtype="0" fill="hold" nodeType="afterEffect">
                                  <p:stCondLst>
                                    <p:cond delay="0"/>
                                  </p:stCondLst>
                                  <p:childTnLst>
                                    <p:set>
                                      <p:cBhvr>
                                        <p:cTn id="510" dur="1" fill="hold">
                                          <p:stCondLst>
                                            <p:cond delay="0"/>
                                          </p:stCondLst>
                                        </p:cTn>
                                        <p:tgtEl>
                                          <p:spTgt spid="401"/>
                                        </p:tgtEl>
                                        <p:attrNameLst>
                                          <p:attrName>style.visibility</p:attrName>
                                        </p:attrNameLst>
                                      </p:cBhvr>
                                      <p:to>
                                        <p:strVal val="visible"/>
                                      </p:to>
                                    </p:set>
                                  </p:childTnLst>
                                </p:cTn>
                              </p:par>
                            </p:childTnLst>
                          </p:cTn>
                        </p:par>
                        <p:par>
                          <p:cTn id="511" fill="hold">
                            <p:stCondLst>
                              <p:cond delay="5600"/>
                            </p:stCondLst>
                            <p:childTnLst>
                              <p:par>
                                <p:cTn id="512" presetID="1" presetClass="entr" presetSubtype="0" fill="hold" nodeType="afterEffect">
                                  <p:stCondLst>
                                    <p:cond delay="0"/>
                                  </p:stCondLst>
                                  <p:childTnLst>
                                    <p:set>
                                      <p:cBhvr>
                                        <p:cTn id="513" dur="1" fill="hold">
                                          <p:stCondLst>
                                            <p:cond delay="0"/>
                                          </p:stCondLst>
                                        </p:cTn>
                                        <p:tgtEl>
                                          <p:spTgt spid="402"/>
                                        </p:tgtEl>
                                        <p:attrNameLst>
                                          <p:attrName>style.visibility</p:attrName>
                                        </p:attrNameLst>
                                      </p:cBhvr>
                                      <p:to>
                                        <p:strVal val="visible"/>
                                      </p:to>
                                    </p:set>
                                  </p:childTnLst>
                                </p:cTn>
                              </p:par>
                            </p:childTnLst>
                          </p:cTn>
                        </p:par>
                        <p:par>
                          <p:cTn id="514" fill="hold">
                            <p:stCondLst>
                              <p:cond delay="5600"/>
                            </p:stCondLst>
                            <p:childTnLst>
                              <p:par>
                                <p:cTn id="515" presetID="1" presetClass="entr" presetSubtype="0" fill="hold" nodeType="afterEffect">
                                  <p:stCondLst>
                                    <p:cond delay="0"/>
                                  </p:stCondLst>
                                  <p:childTnLst>
                                    <p:set>
                                      <p:cBhvr>
                                        <p:cTn id="516" dur="1" fill="hold">
                                          <p:stCondLst>
                                            <p:cond delay="0"/>
                                          </p:stCondLst>
                                        </p:cTn>
                                        <p:tgtEl>
                                          <p:spTgt spid="403"/>
                                        </p:tgtEl>
                                        <p:attrNameLst>
                                          <p:attrName>style.visibility</p:attrName>
                                        </p:attrNameLst>
                                      </p:cBhvr>
                                      <p:to>
                                        <p:strVal val="visible"/>
                                      </p:to>
                                    </p:set>
                                  </p:childTnLst>
                                </p:cTn>
                              </p:par>
                            </p:childTnLst>
                          </p:cTn>
                        </p:par>
                        <p:par>
                          <p:cTn id="517" fill="hold">
                            <p:stCondLst>
                              <p:cond delay="5600"/>
                            </p:stCondLst>
                            <p:childTnLst>
                              <p:par>
                                <p:cTn id="518" presetID="1" presetClass="entr" presetSubtype="0" fill="hold" nodeType="afterEffect">
                                  <p:stCondLst>
                                    <p:cond delay="0"/>
                                  </p:stCondLst>
                                  <p:childTnLst>
                                    <p:set>
                                      <p:cBhvr>
                                        <p:cTn id="519" dur="1" fill="hold">
                                          <p:stCondLst>
                                            <p:cond delay="0"/>
                                          </p:stCondLst>
                                        </p:cTn>
                                        <p:tgtEl>
                                          <p:spTgt spid="404"/>
                                        </p:tgtEl>
                                        <p:attrNameLst>
                                          <p:attrName>style.visibility</p:attrName>
                                        </p:attrNameLst>
                                      </p:cBhvr>
                                      <p:to>
                                        <p:strVal val="visible"/>
                                      </p:to>
                                    </p:set>
                                  </p:childTnLst>
                                </p:cTn>
                              </p:par>
                            </p:childTnLst>
                          </p:cTn>
                        </p:par>
                        <p:par>
                          <p:cTn id="520" fill="hold">
                            <p:stCondLst>
                              <p:cond delay="5600"/>
                            </p:stCondLst>
                            <p:childTnLst>
                              <p:par>
                                <p:cTn id="521" presetID="1" presetClass="entr" presetSubtype="0" fill="hold" nodeType="afterEffect">
                                  <p:stCondLst>
                                    <p:cond delay="0"/>
                                  </p:stCondLst>
                                  <p:childTnLst>
                                    <p:set>
                                      <p:cBhvr>
                                        <p:cTn id="522" dur="1" fill="hold">
                                          <p:stCondLst>
                                            <p:cond delay="0"/>
                                          </p:stCondLst>
                                        </p:cTn>
                                        <p:tgtEl>
                                          <p:spTgt spid="405"/>
                                        </p:tgtEl>
                                        <p:attrNameLst>
                                          <p:attrName>style.visibility</p:attrName>
                                        </p:attrNameLst>
                                      </p:cBhvr>
                                      <p:to>
                                        <p:strVal val="visible"/>
                                      </p:to>
                                    </p:set>
                                  </p:childTnLst>
                                </p:cTn>
                              </p:par>
                            </p:childTnLst>
                          </p:cTn>
                        </p:par>
                        <p:par>
                          <p:cTn id="523" fill="hold">
                            <p:stCondLst>
                              <p:cond delay="5600"/>
                            </p:stCondLst>
                            <p:childTnLst>
                              <p:par>
                                <p:cTn id="524" presetID="1" presetClass="entr" presetSubtype="0" fill="hold" nodeType="afterEffect">
                                  <p:stCondLst>
                                    <p:cond delay="0"/>
                                  </p:stCondLst>
                                  <p:childTnLst>
                                    <p:set>
                                      <p:cBhvr>
                                        <p:cTn id="525" dur="1" fill="hold">
                                          <p:stCondLst>
                                            <p:cond delay="0"/>
                                          </p:stCondLst>
                                        </p:cTn>
                                        <p:tgtEl>
                                          <p:spTgt spid="406"/>
                                        </p:tgtEl>
                                        <p:attrNameLst>
                                          <p:attrName>style.visibility</p:attrName>
                                        </p:attrNameLst>
                                      </p:cBhvr>
                                      <p:to>
                                        <p:strVal val="visible"/>
                                      </p:to>
                                    </p:set>
                                  </p:childTnLst>
                                </p:cTn>
                              </p:par>
                            </p:childTnLst>
                          </p:cTn>
                        </p:par>
                        <p:par>
                          <p:cTn id="526" fill="hold">
                            <p:stCondLst>
                              <p:cond delay="5600"/>
                            </p:stCondLst>
                            <p:childTnLst>
                              <p:par>
                                <p:cTn id="527" presetID="1" presetClass="entr" presetSubtype="0" fill="hold" nodeType="afterEffect">
                                  <p:stCondLst>
                                    <p:cond delay="0"/>
                                  </p:stCondLst>
                                  <p:childTnLst>
                                    <p:set>
                                      <p:cBhvr>
                                        <p:cTn id="528" dur="1" fill="hold">
                                          <p:stCondLst>
                                            <p:cond delay="0"/>
                                          </p:stCondLst>
                                        </p:cTn>
                                        <p:tgtEl>
                                          <p:spTgt spid="407"/>
                                        </p:tgtEl>
                                        <p:attrNameLst>
                                          <p:attrName>style.visibility</p:attrName>
                                        </p:attrNameLst>
                                      </p:cBhvr>
                                      <p:to>
                                        <p:strVal val="visible"/>
                                      </p:to>
                                    </p:set>
                                  </p:childTnLst>
                                </p:cTn>
                              </p:par>
                            </p:childTnLst>
                          </p:cTn>
                        </p:par>
                        <p:par>
                          <p:cTn id="529" fill="hold">
                            <p:stCondLst>
                              <p:cond delay="5600"/>
                            </p:stCondLst>
                            <p:childTnLst>
                              <p:par>
                                <p:cTn id="530" presetID="1" presetClass="entr" presetSubtype="0" fill="hold" nodeType="afterEffect">
                                  <p:stCondLst>
                                    <p:cond delay="0"/>
                                  </p:stCondLst>
                                  <p:childTnLst>
                                    <p:set>
                                      <p:cBhvr>
                                        <p:cTn id="531" dur="1" fill="hold">
                                          <p:stCondLst>
                                            <p:cond delay="0"/>
                                          </p:stCondLst>
                                        </p:cTn>
                                        <p:tgtEl>
                                          <p:spTgt spid="408"/>
                                        </p:tgtEl>
                                        <p:attrNameLst>
                                          <p:attrName>style.visibility</p:attrName>
                                        </p:attrNameLst>
                                      </p:cBhvr>
                                      <p:to>
                                        <p:strVal val="visible"/>
                                      </p:to>
                                    </p:set>
                                  </p:childTnLst>
                                </p:cTn>
                              </p:par>
                            </p:childTnLst>
                          </p:cTn>
                        </p:par>
                        <p:par>
                          <p:cTn id="532" fill="hold">
                            <p:stCondLst>
                              <p:cond delay="5600"/>
                            </p:stCondLst>
                            <p:childTnLst>
                              <p:par>
                                <p:cTn id="533" presetID="1" presetClass="entr" presetSubtype="0" fill="hold" nodeType="afterEffect">
                                  <p:stCondLst>
                                    <p:cond delay="0"/>
                                  </p:stCondLst>
                                  <p:childTnLst>
                                    <p:set>
                                      <p:cBhvr>
                                        <p:cTn id="534" dur="1" fill="hold">
                                          <p:stCondLst>
                                            <p:cond delay="0"/>
                                          </p:stCondLst>
                                        </p:cTn>
                                        <p:tgtEl>
                                          <p:spTgt spid="409"/>
                                        </p:tgtEl>
                                        <p:attrNameLst>
                                          <p:attrName>style.visibility</p:attrName>
                                        </p:attrNameLst>
                                      </p:cBhvr>
                                      <p:to>
                                        <p:strVal val="visible"/>
                                      </p:to>
                                    </p:set>
                                  </p:childTnLst>
                                </p:cTn>
                              </p:par>
                            </p:childTnLst>
                          </p:cTn>
                        </p:par>
                        <p:par>
                          <p:cTn id="535" fill="hold">
                            <p:stCondLst>
                              <p:cond delay="5600"/>
                            </p:stCondLst>
                            <p:childTnLst>
                              <p:par>
                                <p:cTn id="536" presetID="1" presetClass="entr" presetSubtype="0" fill="hold" nodeType="afterEffect">
                                  <p:stCondLst>
                                    <p:cond delay="0"/>
                                  </p:stCondLst>
                                  <p:childTnLst>
                                    <p:set>
                                      <p:cBhvr>
                                        <p:cTn id="537" dur="1" fill="hold">
                                          <p:stCondLst>
                                            <p:cond delay="0"/>
                                          </p:stCondLst>
                                        </p:cTn>
                                        <p:tgtEl>
                                          <p:spTgt spid="410"/>
                                        </p:tgtEl>
                                        <p:attrNameLst>
                                          <p:attrName>style.visibility</p:attrName>
                                        </p:attrNameLst>
                                      </p:cBhvr>
                                      <p:to>
                                        <p:strVal val="visible"/>
                                      </p:to>
                                    </p:set>
                                  </p:childTnLst>
                                </p:cTn>
                              </p:par>
                            </p:childTnLst>
                          </p:cTn>
                        </p:par>
                        <p:par>
                          <p:cTn id="538" fill="hold">
                            <p:stCondLst>
                              <p:cond delay="5600"/>
                            </p:stCondLst>
                            <p:childTnLst>
                              <p:par>
                                <p:cTn id="539" presetID="1" presetClass="entr" presetSubtype="0" fill="hold" nodeType="afterEffect">
                                  <p:stCondLst>
                                    <p:cond delay="0"/>
                                  </p:stCondLst>
                                  <p:childTnLst>
                                    <p:set>
                                      <p:cBhvr>
                                        <p:cTn id="540" dur="1" fill="hold">
                                          <p:stCondLst>
                                            <p:cond delay="0"/>
                                          </p:stCondLst>
                                        </p:cTn>
                                        <p:tgtEl>
                                          <p:spTgt spid="411"/>
                                        </p:tgtEl>
                                        <p:attrNameLst>
                                          <p:attrName>style.visibility</p:attrName>
                                        </p:attrNameLst>
                                      </p:cBhvr>
                                      <p:to>
                                        <p:strVal val="visible"/>
                                      </p:to>
                                    </p:set>
                                  </p:childTnLst>
                                </p:cTn>
                              </p:par>
                            </p:childTnLst>
                          </p:cTn>
                        </p:par>
                        <p:par>
                          <p:cTn id="541" fill="hold">
                            <p:stCondLst>
                              <p:cond delay="5600"/>
                            </p:stCondLst>
                            <p:childTnLst>
                              <p:par>
                                <p:cTn id="542" presetID="1" presetClass="entr" presetSubtype="0" fill="hold" nodeType="afterEffect">
                                  <p:stCondLst>
                                    <p:cond delay="0"/>
                                  </p:stCondLst>
                                  <p:childTnLst>
                                    <p:set>
                                      <p:cBhvr>
                                        <p:cTn id="543" dur="1" fill="hold">
                                          <p:stCondLst>
                                            <p:cond delay="0"/>
                                          </p:stCondLst>
                                        </p:cTn>
                                        <p:tgtEl>
                                          <p:spTgt spid="412"/>
                                        </p:tgtEl>
                                        <p:attrNameLst>
                                          <p:attrName>style.visibility</p:attrName>
                                        </p:attrNameLst>
                                      </p:cBhvr>
                                      <p:to>
                                        <p:strVal val="visible"/>
                                      </p:to>
                                    </p:set>
                                  </p:childTnLst>
                                </p:cTn>
                              </p:par>
                            </p:childTnLst>
                          </p:cTn>
                        </p:par>
                        <p:par>
                          <p:cTn id="544" fill="hold">
                            <p:stCondLst>
                              <p:cond delay="5600"/>
                            </p:stCondLst>
                            <p:childTnLst>
                              <p:par>
                                <p:cTn id="545" presetID="1" presetClass="entr" presetSubtype="0" fill="hold" nodeType="afterEffect">
                                  <p:stCondLst>
                                    <p:cond delay="0"/>
                                  </p:stCondLst>
                                  <p:childTnLst>
                                    <p:set>
                                      <p:cBhvr>
                                        <p:cTn id="546" dur="1" fill="hold">
                                          <p:stCondLst>
                                            <p:cond delay="0"/>
                                          </p:stCondLst>
                                        </p:cTn>
                                        <p:tgtEl>
                                          <p:spTgt spid="413"/>
                                        </p:tgtEl>
                                        <p:attrNameLst>
                                          <p:attrName>style.visibility</p:attrName>
                                        </p:attrNameLst>
                                      </p:cBhvr>
                                      <p:to>
                                        <p:strVal val="visible"/>
                                      </p:to>
                                    </p:set>
                                  </p:childTnLst>
                                </p:cTn>
                              </p:par>
                            </p:childTnLst>
                          </p:cTn>
                        </p:par>
                        <p:par>
                          <p:cTn id="547" fill="hold">
                            <p:stCondLst>
                              <p:cond delay="5600"/>
                            </p:stCondLst>
                            <p:childTnLst>
                              <p:par>
                                <p:cTn id="548" presetID="1" presetClass="entr" presetSubtype="0" fill="hold" nodeType="afterEffect">
                                  <p:stCondLst>
                                    <p:cond delay="0"/>
                                  </p:stCondLst>
                                  <p:childTnLst>
                                    <p:set>
                                      <p:cBhvr>
                                        <p:cTn id="549" dur="1" fill="hold">
                                          <p:stCondLst>
                                            <p:cond delay="0"/>
                                          </p:stCondLst>
                                        </p:cTn>
                                        <p:tgtEl>
                                          <p:spTgt spid="414"/>
                                        </p:tgtEl>
                                        <p:attrNameLst>
                                          <p:attrName>style.visibility</p:attrName>
                                        </p:attrNameLst>
                                      </p:cBhvr>
                                      <p:to>
                                        <p:strVal val="visible"/>
                                      </p:to>
                                    </p:set>
                                  </p:childTnLst>
                                </p:cTn>
                              </p:par>
                            </p:childTnLst>
                          </p:cTn>
                        </p:par>
                        <p:par>
                          <p:cTn id="550" fill="hold">
                            <p:stCondLst>
                              <p:cond delay="5600"/>
                            </p:stCondLst>
                            <p:childTnLst>
                              <p:par>
                                <p:cTn id="551" presetID="1" presetClass="entr" presetSubtype="0" fill="hold" nodeType="afterEffect">
                                  <p:stCondLst>
                                    <p:cond delay="0"/>
                                  </p:stCondLst>
                                  <p:childTnLst>
                                    <p:set>
                                      <p:cBhvr>
                                        <p:cTn id="552" dur="1" fill="hold">
                                          <p:stCondLst>
                                            <p:cond delay="0"/>
                                          </p:stCondLst>
                                        </p:cTn>
                                        <p:tgtEl>
                                          <p:spTgt spid="415"/>
                                        </p:tgtEl>
                                        <p:attrNameLst>
                                          <p:attrName>style.visibility</p:attrName>
                                        </p:attrNameLst>
                                      </p:cBhvr>
                                      <p:to>
                                        <p:strVal val="visible"/>
                                      </p:to>
                                    </p:set>
                                  </p:childTnLst>
                                </p:cTn>
                              </p:par>
                            </p:childTnLst>
                          </p:cTn>
                        </p:par>
                        <p:par>
                          <p:cTn id="553" fill="hold">
                            <p:stCondLst>
                              <p:cond delay="5600"/>
                            </p:stCondLst>
                            <p:childTnLst>
                              <p:par>
                                <p:cTn id="554" presetID="1" presetClass="entr" presetSubtype="0" fill="hold" nodeType="afterEffect">
                                  <p:stCondLst>
                                    <p:cond delay="0"/>
                                  </p:stCondLst>
                                  <p:childTnLst>
                                    <p:set>
                                      <p:cBhvr>
                                        <p:cTn id="555" dur="1" fill="hold">
                                          <p:stCondLst>
                                            <p:cond delay="0"/>
                                          </p:stCondLst>
                                        </p:cTn>
                                        <p:tgtEl>
                                          <p:spTgt spid="416"/>
                                        </p:tgtEl>
                                        <p:attrNameLst>
                                          <p:attrName>style.visibility</p:attrName>
                                        </p:attrNameLst>
                                      </p:cBhvr>
                                      <p:to>
                                        <p:strVal val="visible"/>
                                      </p:to>
                                    </p:set>
                                  </p:childTnLst>
                                </p:cTn>
                              </p:par>
                            </p:childTnLst>
                          </p:cTn>
                        </p:par>
                        <p:par>
                          <p:cTn id="556" fill="hold">
                            <p:stCondLst>
                              <p:cond delay="5600"/>
                            </p:stCondLst>
                            <p:childTnLst>
                              <p:par>
                                <p:cTn id="557" presetID="1" presetClass="entr" presetSubtype="0" fill="hold" nodeType="afterEffect">
                                  <p:stCondLst>
                                    <p:cond delay="0"/>
                                  </p:stCondLst>
                                  <p:childTnLst>
                                    <p:set>
                                      <p:cBhvr>
                                        <p:cTn id="558" dur="1" fill="hold">
                                          <p:stCondLst>
                                            <p:cond delay="0"/>
                                          </p:stCondLst>
                                        </p:cTn>
                                        <p:tgtEl>
                                          <p:spTgt spid="417"/>
                                        </p:tgtEl>
                                        <p:attrNameLst>
                                          <p:attrName>style.visibility</p:attrName>
                                        </p:attrNameLst>
                                      </p:cBhvr>
                                      <p:to>
                                        <p:strVal val="visible"/>
                                      </p:to>
                                    </p:set>
                                  </p:childTnLst>
                                </p:cTn>
                              </p:par>
                            </p:childTnLst>
                          </p:cTn>
                        </p:par>
                        <p:par>
                          <p:cTn id="559" fill="hold">
                            <p:stCondLst>
                              <p:cond delay="5600"/>
                            </p:stCondLst>
                            <p:childTnLst>
                              <p:par>
                                <p:cTn id="560" presetID="1" presetClass="entr" presetSubtype="0" fill="hold" nodeType="afterEffect">
                                  <p:stCondLst>
                                    <p:cond delay="0"/>
                                  </p:stCondLst>
                                  <p:childTnLst>
                                    <p:set>
                                      <p:cBhvr>
                                        <p:cTn id="561" dur="1" fill="hold">
                                          <p:stCondLst>
                                            <p:cond delay="0"/>
                                          </p:stCondLst>
                                        </p:cTn>
                                        <p:tgtEl>
                                          <p:spTgt spid="418"/>
                                        </p:tgtEl>
                                        <p:attrNameLst>
                                          <p:attrName>style.visibility</p:attrName>
                                        </p:attrNameLst>
                                      </p:cBhvr>
                                      <p:to>
                                        <p:strVal val="visible"/>
                                      </p:to>
                                    </p:set>
                                  </p:childTnLst>
                                </p:cTn>
                              </p:par>
                            </p:childTnLst>
                          </p:cTn>
                        </p:par>
                        <p:par>
                          <p:cTn id="562" fill="hold">
                            <p:stCondLst>
                              <p:cond delay="5600"/>
                            </p:stCondLst>
                            <p:childTnLst>
                              <p:par>
                                <p:cTn id="563" presetID="1" presetClass="entr" presetSubtype="0" fill="hold" nodeType="afterEffect">
                                  <p:stCondLst>
                                    <p:cond delay="0"/>
                                  </p:stCondLst>
                                  <p:childTnLst>
                                    <p:set>
                                      <p:cBhvr>
                                        <p:cTn id="564" dur="1" fill="hold">
                                          <p:stCondLst>
                                            <p:cond delay="0"/>
                                          </p:stCondLst>
                                        </p:cTn>
                                        <p:tgtEl>
                                          <p:spTgt spid="419"/>
                                        </p:tgtEl>
                                        <p:attrNameLst>
                                          <p:attrName>style.visibility</p:attrName>
                                        </p:attrNameLst>
                                      </p:cBhvr>
                                      <p:to>
                                        <p:strVal val="visible"/>
                                      </p:to>
                                    </p:set>
                                  </p:childTnLst>
                                </p:cTn>
                              </p:par>
                            </p:childTnLst>
                          </p:cTn>
                        </p:par>
                        <p:par>
                          <p:cTn id="565" fill="hold">
                            <p:stCondLst>
                              <p:cond delay="5600"/>
                            </p:stCondLst>
                            <p:childTnLst>
                              <p:par>
                                <p:cTn id="566" presetID="1" presetClass="entr" presetSubtype="0" fill="hold" nodeType="afterEffect">
                                  <p:stCondLst>
                                    <p:cond delay="0"/>
                                  </p:stCondLst>
                                  <p:childTnLst>
                                    <p:set>
                                      <p:cBhvr>
                                        <p:cTn id="567" dur="1" fill="hold">
                                          <p:stCondLst>
                                            <p:cond delay="0"/>
                                          </p:stCondLst>
                                        </p:cTn>
                                        <p:tgtEl>
                                          <p:spTgt spid="420"/>
                                        </p:tgtEl>
                                        <p:attrNameLst>
                                          <p:attrName>style.visibility</p:attrName>
                                        </p:attrNameLst>
                                      </p:cBhvr>
                                      <p:to>
                                        <p:strVal val="visible"/>
                                      </p:to>
                                    </p:set>
                                  </p:childTnLst>
                                </p:cTn>
                              </p:par>
                            </p:childTnLst>
                          </p:cTn>
                        </p:par>
                        <p:par>
                          <p:cTn id="568" fill="hold">
                            <p:stCondLst>
                              <p:cond delay="5600"/>
                            </p:stCondLst>
                            <p:childTnLst>
                              <p:par>
                                <p:cTn id="569" presetID="1" presetClass="entr" presetSubtype="0" fill="hold" nodeType="afterEffect">
                                  <p:stCondLst>
                                    <p:cond delay="0"/>
                                  </p:stCondLst>
                                  <p:childTnLst>
                                    <p:set>
                                      <p:cBhvr>
                                        <p:cTn id="570" dur="1" fill="hold">
                                          <p:stCondLst>
                                            <p:cond delay="0"/>
                                          </p:stCondLst>
                                        </p:cTn>
                                        <p:tgtEl>
                                          <p:spTgt spid="421"/>
                                        </p:tgtEl>
                                        <p:attrNameLst>
                                          <p:attrName>style.visibility</p:attrName>
                                        </p:attrNameLst>
                                      </p:cBhvr>
                                      <p:to>
                                        <p:strVal val="visible"/>
                                      </p:to>
                                    </p:set>
                                  </p:childTnLst>
                                </p:cTn>
                              </p:par>
                            </p:childTnLst>
                          </p:cTn>
                        </p:par>
                        <p:par>
                          <p:cTn id="571" fill="hold">
                            <p:stCondLst>
                              <p:cond delay="5600"/>
                            </p:stCondLst>
                            <p:childTnLst>
                              <p:par>
                                <p:cTn id="572" presetID="1" presetClass="entr" presetSubtype="0" fill="hold" nodeType="afterEffect">
                                  <p:stCondLst>
                                    <p:cond delay="0"/>
                                  </p:stCondLst>
                                  <p:childTnLst>
                                    <p:set>
                                      <p:cBhvr>
                                        <p:cTn id="573" dur="1" fill="hold">
                                          <p:stCondLst>
                                            <p:cond delay="0"/>
                                          </p:stCondLst>
                                        </p:cTn>
                                        <p:tgtEl>
                                          <p:spTgt spid="422"/>
                                        </p:tgtEl>
                                        <p:attrNameLst>
                                          <p:attrName>style.visibility</p:attrName>
                                        </p:attrNameLst>
                                      </p:cBhvr>
                                      <p:to>
                                        <p:strVal val="visible"/>
                                      </p:to>
                                    </p:set>
                                  </p:childTnLst>
                                </p:cTn>
                              </p:par>
                            </p:childTnLst>
                          </p:cTn>
                        </p:par>
                        <p:par>
                          <p:cTn id="574" fill="hold">
                            <p:stCondLst>
                              <p:cond delay="5600"/>
                            </p:stCondLst>
                            <p:childTnLst>
                              <p:par>
                                <p:cTn id="575" presetID="1" presetClass="entr" presetSubtype="0" fill="hold" nodeType="afterEffect">
                                  <p:stCondLst>
                                    <p:cond delay="0"/>
                                  </p:stCondLst>
                                  <p:childTnLst>
                                    <p:set>
                                      <p:cBhvr>
                                        <p:cTn id="576" dur="1" fill="hold">
                                          <p:stCondLst>
                                            <p:cond delay="0"/>
                                          </p:stCondLst>
                                        </p:cTn>
                                        <p:tgtEl>
                                          <p:spTgt spid="423"/>
                                        </p:tgtEl>
                                        <p:attrNameLst>
                                          <p:attrName>style.visibility</p:attrName>
                                        </p:attrNameLst>
                                      </p:cBhvr>
                                      <p:to>
                                        <p:strVal val="visible"/>
                                      </p:to>
                                    </p:set>
                                  </p:childTnLst>
                                </p:cTn>
                              </p:par>
                            </p:childTnLst>
                          </p:cTn>
                        </p:par>
                        <p:par>
                          <p:cTn id="577" fill="hold">
                            <p:stCondLst>
                              <p:cond delay="5600"/>
                            </p:stCondLst>
                            <p:childTnLst>
                              <p:par>
                                <p:cTn id="578" presetID="1" presetClass="entr" presetSubtype="0" fill="hold" nodeType="afterEffect">
                                  <p:stCondLst>
                                    <p:cond delay="0"/>
                                  </p:stCondLst>
                                  <p:childTnLst>
                                    <p:set>
                                      <p:cBhvr>
                                        <p:cTn id="579" dur="1" fill="hold">
                                          <p:stCondLst>
                                            <p:cond delay="0"/>
                                          </p:stCondLst>
                                        </p:cTn>
                                        <p:tgtEl>
                                          <p:spTgt spid="424"/>
                                        </p:tgtEl>
                                        <p:attrNameLst>
                                          <p:attrName>style.visibility</p:attrName>
                                        </p:attrNameLst>
                                      </p:cBhvr>
                                      <p:to>
                                        <p:strVal val="visible"/>
                                      </p:to>
                                    </p:set>
                                  </p:childTnLst>
                                </p:cTn>
                              </p:par>
                            </p:childTnLst>
                          </p:cTn>
                        </p:par>
                        <p:par>
                          <p:cTn id="580" fill="hold">
                            <p:stCondLst>
                              <p:cond delay="5600"/>
                            </p:stCondLst>
                            <p:childTnLst>
                              <p:par>
                                <p:cTn id="581" presetID="1" presetClass="entr" presetSubtype="0" fill="hold" nodeType="afterEffect">
                                  <p:stCondLst>
                                    <p:cond delay="0"/>
                                  </p:stCondLst>
                                  <p:childTnLst>
                                    <p:set>
                                      <p:cBhvr>
                                        <p:cTn id="582" dur="1" fill="hold">
                                          <p:stCondLst>
                                            <p:cond delay="0"/>
                                          </p:stCondLst>
                                        </p:cTn>
                                        <p:tgtEl>
                                          <p:spTgt spid="425"/>
                                        </p:tgtEl>
                                        <p:attrNameLst>
                                          <p:attrName>style.visibility</p:attrName>
                                        </p:attrNameLst>
                                      </p:cBhvr>
                                      <p:to>
                                        <p:strVal val="visible"/>
                                      </p:to>
                                    </p:set>
                                  </p:childTnLst>
                                </p:cTn>
                              </p:par>
                            </p:childTnLst>
                          </p:cTn>
                        </p:par>
                        <p:par>
                          <p:cTn id="583" fill="hold">
                            <p:stCondLst>
                              <p:cond delay="5600"/>
                            </p:stCondLst>
                            <p:childTnLst>
                              <p:par>
                                <p:cTn id="584" presetID="1" presetClass="entr" presetSubtype="0" fill="hold" nodeType="afterEffect">
                                  <p:stCondLst>
                                    <p:cond delay="0"/>
                                  </p:stCondLst>
                                  <p:childTnLst>
                                    <p:set>
                                      <p:cBhvr>
                                        <p:cTn id="585" dur="1" fill="hold">
                                          <p:stCondLst>
                                            <p:cond delay="0"/>
                                          </p:stCondLst>
                                        </p:cTn>
                                        <p:tgtEl>
                                          <p:spTgt spid="426"/>
                                        </p:tgtEl>
                                        <p:attrNameLst>
                                          <p:attrName>style.visibility</p:attrName>
                                        </p:attrNameLst>
                                      </p:cBhvr>
                                      <p:to>
                                        <p:strVal val="visible"/>
                                      </p:to>
                                    </p:set>
                                  </p:childTnLst>
                                </p:cTn>
                              </p:par>
                            </p:childTnLst>
                          </p:cTn>
                        </p:par>
                        <p:par>
                          <p:cTn id="586" fill="hold">
                            <p:stCondLst>
                              <p:cond delay="5600"/>
                            </p:stCondLst>
                            <p:childTnLst>
                              <p:par>
                                <p:cTn id="587" presetID="1" presetClass="entr" presetSubtype="0" fill="hold" nodeType="afterEffect">
                                  <p:stCondLst>
                                    <p:cond delay="0"/>
                                  </p:stCondLst>
                                  <p:childTnLst>
                                    <p:set>
                                      <p:cBhvr>
                                        <p:cTn id="588" dur="1" fill="hold">
                                          <p:stCondLst>
                                            <p:cond delay="0"/>
                                          </p:stCondLst>
                                        </p:cTn>
                                        <p:tgtEl>
                                          <p:spTgt spid="427"/>
                                        </p:tgtEl>
                                        <p:attrNameLst>
                                          <p:attrName>style.visibility</p:attrName>
                                        </p:attrNameLst>
                                      </p:cBhvr>
                                      <p:to>
                                        <p:strVal val="visible"/>
                                      </p:to>
                                    </p:set>
                                  </p:childTnLst>
                                </p:cTn>
                              </p:par>
                            </p:childTnLst>
                          </p:cTn>
                        </p:par>
                        <p:par>
                          <p:cTn id="589" fill="hold">
                            <p:stCondLst>
                              <p:cond delay="5600"/>
                            </p:stCondLst>
                            <p:childTnLst>
                              <p:par>
                                <p:cTn id="590" presetID="1" presetClass="entr" presetSubtype="0" fill="hold" nodeType="afterEffect">
                                  <p:stCondLst>
                                    <p:cond delay="0"/>
                                  </p:stCondLst>
                                  <p:childTnLst>
                                    <p:set>
                                      <p:cBhvr>
                                        <p:cTn id="591" dur="1" fill="hold">
                                          <p:stCondLst>
                                            <p:cond delay="0"/>
                                          </p:stCondLst>
                                        </p:cTn>
                                        <p:tgtEl>
                                          <p:spTgt spid="428"/>
                                        </p:tgtEl>
                                        <p:attrNameLst>
                                          <p:attrName>style.visibility</p:attrName>
                                        </p:attrNameLst>
                                      </p:cBhvr>
                                      <p:to>
                                        <p:strVal val="visible"/>
                                      </p:to>
                                    </p:set>
                                  </p:childTnLst>
                                </p:cTn>
                              </p:par>
                            </p:childTnLst>
                          </p:cTn>
                        </p:par>
                        <p:par>
                          <p:cTn id="592" fill="hold">
                            <p:stCondLst>
                              <p:cond delay="5600"/>
                            </p:stCondLst>
                            <p:childTnLst>
                              <p:par>
                                <p:cTn id="593" presetID="1" presetClass="entr" presetSubtype="0" fill="hold" nodeType="afterEffect">
                                  <p:stCondLst>
                                    <p:cond delay="0"/>
                                  </p:stCondLst>
                                  <p:childTnLst>
                                    <p:set>
                                      <p:cBhvr>
                                        <p:cTn id="594" dur="1" fill="hold">
                                          <p:stCondLst>
                                            <p:cond delay="0"/>
                                          </p:stCondLst>
                                        </p:cTn>
                                        <p:tgtEl>
                                          <p:spTgt spid="429"/>
                                        </p:tgtEl>
                                        <p:attrNameLst>
                                          <p:attrName>style.visibility</p:attrName>
                                        </p:attrNameLst>
                                      </p:cBhvr>
                                      <p:to>
                                        <p:strVal val="visible"/>
                                      </p:to>
                                    </p:set>
                                  </p:childTnLst>
                                </p:cTn>
                              </p:par>
                            </p:childTnLst>
                          </p:cTn>
                        </p:par>
                        <p:par>
                          <p:cTn id="595" fill="hold">
                            <p:stCondLst>
                              <p:cond delay="5600"/>
                            </p:stCondLst>
                            <p:childTnLst>
                              <p:par>
                                <p:cTn id="596" presetID="1" presetClass="entr" presetSubtype="0" fill="hold" nodeType="afterEffect">
                                  <p:stCondLst>
                                    <p:cond delay="0"/>
                                  </p:stCondLst>
                                  <p:childTnLst>
                                    <p:set>
                                      <p:cBhvr>
                                        <p:cTn id="597" dur="1" fill="hold">
                                          <p:stCondLst>
                                            <p:cond delay="0"/>
                                          </p:stCondLst>
                                        </p:cTn>
                                        <p:tgtEl>
                                          <p:spTgt spid="430"/>
                                        </p:tgtEl>
                                        <p:attrNameLst>
                                          <p:attrName>style.visibility</p:attrName>
                                        </p:attrNameLst>
                                      </p:cBhvr>
                                      <p:to>
                                        <p:strVal val="visible"/>
                                      </p:to>
                                    </p:set>
                                  </p:childTnLst>
                                </p:cTn>
                              </p:par>
                            </p:childTnLst>
                          </p:cTn>
                        </p:par>
                        <p:par>
                          <p:cTn id="598" fill="hold">
                            <p:stCondLst>
                              <p:cond delay="5600"/>
                            </p:stCondLst>
                            <p:childTnLst>
                              <p:par>
                                <p:cTn id="599" presetID="1" presetClass="entr" presetSubtype="0" fill="hold" nodeType="afterEffect">
                                  <p:stCondLst>
                                    <p:cond delay="0"/>
                                  </p:stCondLst>
                                  <p:childTnLst>
                                    <p:set>
                                      <p:cBhvr>
                                        <p:cTn id="600" dur="1" fill="hold">
                                          <p:stCondLst>
                                            <p:cond delay="0"/>
                                          </p:stCondLst>
                                        </p:cTn>
                                        <p:tgtEl>
                                          <p:spTgt spid="431"/>
                                        </p:tgtEl>
                                        <p:attrNameLst>
                                          <p:attrName>style.visibility</p:attrName>
                                        </p:attrNameLst>
                                      </p:cBhvr>
                                      <p:to>
                                        <p:strVal val="visible"/>
                                      </p:to>
                                    </p:set>
                                  </p:childTnLst>
                                </p:cTn>
                              </p:par>
                            </p:childTnLst>
                          </p:cTn>
                        </p:par>
                        <p:par>
                          <p:cTn id="601" fill="hold">
                            <p:stCondLst>
                              <p:cond delay="5600"/>
                            </p:stCondLst>
                            <p:childTnLst>
                              <p:par>
                                <p:cTn id="602" presetID="1" presetClass="entr" presetSubtype="0" fill="hold" nodeType="afterEffect">
                                  <p:stCondLst>
                                    <p:cond delay="0"/>
                                  </p:stCondLst>
                                  <p:childTnLst>
                                    <p:set>
                                      <p:cBhvr>
                                        <p:cTn id="603" dur="1" fill="hold">
                                          <p:stCondLst>
                                            <p:cond delay="0"/>
                                          </p:stCondLst>
                                        </p:cTn>
                                        <p:tgtEl>
                                          <p:spTgt spid="432"/>
                                        </p:tgtEl>
                                        <p:attrNameLst>
                                          <p:attrName>style.visibility</p:attrName>
                                        </p:attrNameLst>
                                      </p:cBhvr>
                                      <p:to>
                                        <p:strVal val="visible"/>
                                      </p:to>
                                    </p:set>
                                  </p:childTnLst>
                                </p:cTn>
                              </p:par>
                            </p:childTnLst>
                          </p:cTn>
                        </p:par>
                        <p:par>
                          <p:cTn id="604" fill="hold">
                            <p:stCondLst>
                              <p:cond delay="5600"/>
                            </p:stCondLst>
                            <p:childTnLst>
                              <p:par>
                                <p:cTn id="605" presetID="1" presetClass="entr" presetSubtype="0" fill="hold" nodeType="afterEffect">
                                  <p:stCondLst>
                                    <p:cond delay="0"/>
                                  </p:stCondLst>
                                  <p:childTnLst>
                                    <p:set>
                                      <p:cBhvr>
                                        <p:cTn id="606" dur="1" fill="hold">
                                          <p:stCondLst>
                                            <p:cond delay="0"/>
                                          </p:stCondLst>
                                        </p:cTn>
                                        <p:tgtEl>
                                          <p:spTgt spid="433"/>
                                        </p:tgtEl>
                                        <p:attrNameLst>
                                          <p:attrName>style.visibility</p:attrName>
                                        </p:attrNameLst>
                                      </p:cBhvr>
                                      <p:to>
                                        <p:strVal val="visible"/>
                                      </p:to>
                                    </p:set>
                                  </p:childTnLst>
                                </p:cTn>
                              </p:par>
                            </p:childTnLst>
                          </p:cTn>
                        </p:par>
                        <p:par>
                          <p:cTn id="607" fill="hold">
                            <p:stCondLst>
                              <p:cond delay="5600"/>
                            </p:stCondLst>
                            <p:childTnLst>
                              <p:par>
                                <p:cTn id="608" presetID="1" presetClass="entr" presetSubtype="0" fill="hold" nodeType="afterEffect">
                                  <p:stCondLst>
                                    <p:cond delay="0"/>
                                  </p:stCondLst>
                                  <p:childTnLst>
                                    <p:set>
                                      <p:cBhvr>
                                        <p:cTn id="609" dur="1" fill="hold">
                                          <p:stCondLst>
                                            <p:cond delay="0"/>
                                          </p:stCondLst>
                                        </p:cTn>
                                        <p:tgtEl>
                                          <p:spTgt spid="434"/>
                                        </p:tgtEl>
                                        <p:attrNameLst>
                                          <p:attrName>style.visibility</p:attrName>
                                        </p:attrNameLst>
                                      </p:cBhvr>
                                      <p:to>
                                        <p:strVal val="visible"/>
                                      </p:to>
                                    </p:set>
                                  </p:childTnLst>
                                </p:cTn>
                              </p:par>
                            </p:childTnLst>
                          </p:cTn>
                        </p:par>
                        <p:par>
                          <p:cTn id="610" fill="hold">
                            <p:stCondLst>
                              <p:cond delay="5600"/>
                            </p:stCondLst>
                            <p:childTnLst>
                              <p:par>
                                <p:cTn id="611" presetID="1" presetClass="entr" presetSubtype="0" fill="hold" nodeType="afterEffect">
                                  <p:stCondLst>
                                    <p:cond delay="0"/>
                                  </p:stCondLst>
                                  <p:childTnLst>
                                    <p:set>
                                      <p:cBhvr>
                                        <p:cTn id="612" dur="1" fill="hold">
                                          <p:stCondLst>
                                            <p:cond delay="0"/>
                                          </p:stCondLst>
                                        </p:cTn>
                                        <p:tgtEl>
                                          <p:spTgt spid="435"/>
                                        </p:tgtEl>
                                        <p:attrNameLst>
                                          <p:attrName>style.visibility</p:attrName>
                                        </p:attrNameLst>
                                      </p:cBhvr>
                                      <p:to>
                                        <p:strVal val="visible"/>
                                      </p:to>
                                    </p:set>
                                  </p:childTnLst>
                                </p:cTn>
                              </p:par>
                            </p:childTnLst>
                          </p:cTn>
                        </p:par>
                        <p:par>
                          <p:cTn id="613" fill="hold">
                            <p:stCondLst>
                              <p:cond delay="5600"/>
                            </p:stCondLst>
                            <p:childTnLst>
                              <p:par>
                                <p:cTn id="614" presetID="1" presetClass="entr" presetSubtype="0" fill="hold" nodeType="afterEffect">
                                  <p:stCondLst>
                                    <p:cond delay="0"/>
                                  </p:stCondLst>
                                  <p:childTnLst>
                                    <p:set>
                                      <p:cBhvr>
                                        <p:cTn id="615" dur="1" fill="hold">
                                          <p:stCondLst>
                                            <p:cond delay="0"/>
                                          </p:stCondLst>
                                        </p:cTn>
                                        <p:tgtEl>
                                          <p:spTgt spid="436"/>
                                        </p:tgtEl>
                                        <p:attrNameLst>
                                          <p:attrName>style.visibility</p:attrName>
                                        </p:attrNameLst>
                                      </p:cBhvr>
                                      <p:to>
                                        <p:strVal val="visible"/>
                                      </p:to>
                                    </p:set>
                                  </p:childTnLst>
                                </p:cTn>
                              </p:par>
                            </p:childTnLst>
                          </p:cTn>
                        </p:par>
                        <p:par>
                          <p:cTn id="616" fill="hold">
                            <p:stCondLst>
                              <p:cond delay="5600"/>
                            </p:stCondLst>
                            <p:childTnLst>
                              <p:par>
                                <p:cTn id="617" presetID="1" presetClass="entr" presetSubtype="0" fill="hold" nodeType="afterEffect">
                                  <p:stCondLst>
                                    <p:cond delay="0"/>
                                  </p:stCondLst>
                                  <p:childTnLst>
                                    <p:set>
                                      <p:cBhvr>
                                        <p:cTn id="618" dur="1" fill="hold">
                                          <p:stCondLst>
                                            <p:cond delay="0"/>
                                          </p:stCondLst>
                                        </p:cTn>
                                        <p:tgtEl>
                                          <p:spTgt spid="437"/>
                                        </p:tgtEl>
                                        <p:attrNameLst>
                                          <p:attrName>style.visibility</p:attrName>
                                        </p:attrNameLst>
                                      </p:cBhvr>
                                      <p:to>
                                        <p:strVal val="visible"/>
                                      </p:to>
                                    </p:set>
                                  </p:childTnLst>
                                </p:cTn>
                              </p:par>
                            </p:childTnLst>
                          </p:cTn>
                        </p:par>
                        <p:par>
                          <p:cTn id="619" fill="hold">
                            <p:stCondLst>
                              <p:cond delay="5600"/>
                            </p:stCondLst>
                            <p:childTnLst>
                              <p:par>
                                <p:cTn id="620" presetID="1" presetClass="entr" presetSubtype="0" fill="hold" nodeType="afterEffect">
                                  <p:stCondLst>
                                    <p:cond delay="0"/>
                                  </p:stCondLst>
                                  <p:childTnLst>
                                    <p:set>
                                      <p:cBhvr>
                                        <p:cTn id="621" dur="1" fill="hold">
                                          <p:stCondLst>
                                            <p:cond delay="0"/>
                                          </p:stCondLst>
                                        </p:cTn>
                                        <p:tgtEl>
                                          <p:spTgt spid="438"/>
                                        </p:tgtEl>
                                        <p:attrNameLst>
                                          <p:attrName>style.visibility</p:attrName>
                                        </p:attrNameLst>
                                      </p:cBhvr>
                                      <p:to>
                                        <p:strVal val="visible"/>
                                      </p:to>
                                    </p:set>
                                  </p:childTnLst>
                                </p:cTn>
                              </p:par>
                            </p:childTnLst>
                          </p:cTn>
                        </p:par>
                        <p:par>
                          <p:cTn id="622" fill="hold">
                            <p:stCondLst>
                              <p:cond delay="5600"/>
                            </p:stCondLst>
                            <p:childTnLst>
                              <p:par>
                                <p:cTn id="623" presetID="1" presetClass="entr" presetSubtype="0" fill="hold" nodeType="afterEffect">
                                  <p:stCondLst>
                                    <p:cond delay="0"/>
                                  </p:stCondLst>
                                  <p:childTnLst>
                                    <p:set>
                                      <p:cBhvr>
                                        <p:cTn id="624" dur="1" fill="hold">
                                          <p:stCondLst>
                                            <p:cond delay="0"/>
                                          </p:stCondLst>
                                        </p:cTn>
                                        <p:tgtEl>
                                          <p:spTgt spid="439"/>
                                        </p:tgtEl>
                                        <p:attrNameLst>
                                          <p:attrName>style.visibility</p:attrName>
                                        </p:attrNameLst>
                                      </p:cBhvr>
                                      <p:to>
                                        <p:strVal val="visible"/>
                                      </p:to>
                                    </p:set>
                                  </p:childTnLst>
                                </p:cTn>
                              </p:par>
                            </p:childTnLst>
                          </p:cTn>
                        </p:par>
                        <p:par>
                          <p:cTn id="625" fill="hold">
                            <p:stCondLst>
                              <p:cond delay="5600"/>
                            </p:stCondLst>
                            <p:childTnLst>
                              <p:par>
                                <p:cTn id="626" presetID="1" presetClass="entr" presetSubtype="0" fill="hold" nodeType="afterEffect">
                                  <p:stCondLst>
                                    <p:cond delay="0"/>
                                  </p:stCondLst>
                                  <p:childTnLst>
                                    <p:set>
                                      <p:cBhvr>
                                        <p:cTn id="627" dur="1" fill="hold">
                                          <p:stCondLst>
                                            <p:cond delay="0"/>
                                          </p:stCondLst>
                                        </p:cTn>
                                        <p:tgtEl>
                                          <p:spTgt spid="440"/>
                                        </p:tgtEl>
                                        <p:attrNameLst>
                                          <p:attrName>style.visibility</p:attrName>
                                        </p:attrNameLst>
                                      </p:cBhvr>
                                      <p:to>
                                        <p:strVal val="visible"/>
                                      </p:to>
                                    </p:set>
                                  </p:childTnLst>
                                </p:cTn>
                              </p:par>
                            </p:childTnLst>
                          </p:cTn>
                        </p:par>
                        <p:par>
                          <p:cTn id="628" fill="hold">
                            <p:stCondLst>
                              <p:cond delay="5600"/>
                            </p:stCondLst>
                            <p:childTnLst>
                              <p:par>
                                <p:cTn id="629" presetID="1" presetClass="entr" presetSubtype="0" fill="hold" nodeType="afterEffect">
                                  <p:stCondLst>
                                    <p:cond delay="0"/>
                                  </p:stCondLst>
                                  <p:childTnLst>
                                    <p:set>
                                      <p:cBhvr>
                                        <p:cTn id="630" dur="1" fill="hold">
                                          <p:stCondLst>
                                            <p:cond delay="0"/>
                                          </p:stCondLst>
                                        </p:cTn>
                                        <p:tgtEl>
                                          <p:spTgt spid="441"/>
                                        </p:tgtEl>
                                        <p:attrNameLst>
                                          <p:attrName>style.visibility</p:attrName>
                                        </p:attrNameLst>
                                      </p:cBhvr>
                                      <p:to>
                                        <p:strVal val="visible"/>
                                      </p:to>
                                    </p:set>
                                  </p:childTnLst>
                                </p:cTn>
                              </p:par>
                            </p:childTnLst>
                          </p:cTn>
                        </p:par>
                        <p:par>
                          <p:cTn id="631" fill="hold">
                            <p:stCondLst>
                              <p:cond delay="5600"/>
                            </p:stCondLst>
                            <p:childTnLst>
                              <p:par>
                                <p:cTn id="632" presetID="1" presetClass="entr" presetSubtype="0" fill="hold" nodeType="afterEffect">
                                  <p:stCondLst>
                                    <p:cond delay="0"/>
                                  </p:stCondLst>
                                  <p:childTnLst>
                                    <p:set>
                                      <p:cBhvr>
                                        <p:cTn id="633" dur="1" fill="hold">
                                          <p:stCondLst>
                                            <p:cond delay="0"/>
                                          </p:stCondLst>
                                        </p:cTn>
                                        <p:tgtEl>
                                          <p:spTgt spid="442"/>
                                        </p:tgtEl>
                                        <p:attrNameLst>
                                          <p:attrName>style.visibility</p:attrName>
                                        </p:attrNameLst>
                                      </p:cBhvr>
                                      <p:to>
                                        <p:strVal val="visible"/>
                                      </p:to>
                                    </p:set>
                                  </p:childTnLst>
                                </p:cTn>
                              </p:par>
                            </p:childTnLst>
                          </p:cTn>
                        </p:par>
                        <p:par>
                          <p:cTn id="634" fill="hold">
                            <p:stCondLst>
                              <p:cond delay="5600"/>
                            </p:stCondLst>
                            <p:childTnLst>
                              <p:par>
                                <p:cTn id="635" presetID="1" presetClass="entr" presetSubtype="0" fill="hold" nodeType="afterEffect">
                                  <p:stCondLst>
                                    <p:cond delay="0"/>
                                  </p:stCondLst>
                                  <p:childTnLst>
                                    <p:set>
                                      <p:cBhvr>
                                        <p:cTn id="636" dur="1" fill="hold">
                                          <p:stCondLst>
                                            <p:cond delay="0"/>
                                          </p:stCondLst>
                                        </p:cTn>
                                        <p:tgtEl>
                                          <p:spTgt spid="443"/>
                                        </p:tgtEl>
                                        <p:attrNameLst>
                                          <p:attrName>style.visibility</p:attrName>
                                        </p:attrNameLst>
                                      </p:cBhvr>
                                      <p:to>
                                        <p:strVal val="visible"/>
                                      </p:to>
                                    </p:set>
                                  </p:childTnLst>
                                </p:cTn>
                              </p:par>
                            </p:childTnLst>
                          </p:cTn>
                        </p:par>
                        <p:par>
                          <p:cTn id="637" fill="hold">
                            <p:stCondLst>
                              <p:cond delay="5600"/>
                            </p:stCondLst>
                            <p:childTnLst>
                              <p:par>
                                <p:cTn id="638" presetID="1" presetClass="entr" presetSubtype="0" fill="hold" nodeType="afterEffect">
                                  <p:stCondLst>
                                    <p:cond delay="0"/>
                                  </p:stCondLst>
                                  <p:childTnLst>
                                    <p:set>
                                      <p:cBhvr>
                                        <p:cTn id="639" dur="1" fill="hold">
                                          <p:stCondLst>
                                            <p:cond delay="0"/>
                                          </p:stCondLst>
                                        </p:cTn>
                                        <p:tgtEl>
                                          <p:spTgt spid="444"/>
                                        </p:tgtEl>
                                        <p:attrNameLst>
                                          <p:attrName>style.visibility</p:attrName>
                                        </p:attrNameLst>
                                      </p:cBhvr>
                                      <p:to>
                                        <p:strVal val="visible"/>
                                      </p:to>
                                    </p:set>
                                  </p:childTnLst>
                                </p:cTn>
                              </p:par>
                            </p:childTnLst>
                          </p:cTn>
                        </p:par>
                        <p:par>
                          <p:cTn id="640" fill="hold">
                            <p:stCondLst>
                              <p:cond delay="5600"/>
                            </p:stCondLst>
                            <p:childTnLst>
                              <p:par>
                                <p:cTn id="641" presetID="1" presetClass="entr" presetSubtype="0" fill="hold" nodeType="afterEffect">
                                  <p:stCondLst>
                                    <p:cond delay="0"/>
                                  </p:stCondLst>
                                  <p:childTnLst>
                                    <p:set>
                                      <p:cBhvr>
                                        <p:cTn id="642" dur="1" fill="hold">
                                          <p:stCondLst>
                                            <p:cond delay="0"/>
                                          </p:stCondLst>
                                        </p:cTn>
                                        <p:tgtEl>
                                          <p:spTgt spid="445"/>
                                        </p:tgtEl>
                                        <p:attrNameLst>
                                          <p:attrName>style.visibility</p:attrName>
                                        </p:attrNameLst>
                                      </p:cBhvr>
                                      <p:to>
                                        <p:strVal val="visible"/>
                                      </p:to>
                                    </p:set>
                                  </p:childTnLst>
                                </p:cTn>
                              </p:par>
                            </p:childTnLst>
                          </p:cTn>
                        </p:par>
                        <p:par>
                          <p:cTn id="643" fill="hold">
                            <p:stCondLst>
                              <p:cond delay="5600"/>
                            </p:stCondLst>
                            <p:childTnLst>
                              <p:par>
                                <p:cTn id="644" presetID="1" presetClass="entr" presetSubtype="0" fill="hold" nodeType="afterEffect">
                                  <p:stCondLst>
                                    <p:cond delay="0"/>
                                  </p:stCondLst>
                                  <p:childTnLst>
                                    <p:set>
                                      <p:cBhvr>
                                        <p:cTn id="645" dur="1" fill="hold">
                                          <p:stCondLst>
                                            <p:cond delay="0"/>
                                          </p:stCondLst>
                                        </p:cTn>
                                        <p:tgtEl>
                                          <p:spTgt spid="446"/>
                                        </p:tgtEl>
                                        <p:attrNameLst>
                                          <p:attrName>style.visibility</p:attrName>
                                        </p:attrNameLst>
                                      </p:cBhvr>
                                      <p:to>
                                        <p:strVal val="visible"/>
                                      </p:to>
                                    </p:set>
                                  </p:childTnLst>
                                </p:cTn>
                              </p:par>
                            </p:childTnLst>
                          </p:cTn>
                        </p:par>
                        <p:par>
                          <p:cTn id="646" fill="hold">
                            <p:stCondLst>
                              <p:cond delay="5600"/>
                            </p:stCondLst>
                            <p:childTnLst>
                              <p:par>
                                <p:cTn id="647" presetID="1" presetClass="entr" presetSubtype="0" fill="hold" nodeType="afterEffect">
                                  <p:stCondLst>
                                    <p:cond delay="0"/>
                                  </p:stCondLst>
                                  <p:childTnLst>
                                    <p:set>
                                      <p:cBhvr>
                                        <p:cTn id="648" dur="1" fill="hold">
                                          <p:stCondLst>
                                            <p:cond delay="0"/>
                                          </p:stCondLst>
                                        </p:cTn>
                                        <p:tgtEl>
                                          <p:spTgt spid="447"/>
                                        </p:tgtEl>
                                        <p:attrNameLst>
                                          <p:attrName>style.visibility</p:attrName>
                                        </p:attrNameLst>
                                      </p:cBhvr>
                                      <p:to>
                                        <p:strVal val="visible"/>
                                      </p:to>
                                    </p:set>
                                  </p:childTnLst>
                                </p:cTn>
                              </p:par>
                            </p:childTnLst>
                          </p:cTn>
                        </p:par>
                        <p:par>
                          <p:cTn id="649" fill="hold">
                            <p:stCondLst>
                              <p:cond delay="5600"/>
                            </p:stCondLst>
                            <p:childTnLst>
                              <p:par>
                                <p:cTn id="650" presetID="1" presetClass="entr" presetSubtype="0" fill="hold" nodeType="afterEffect">
                                  <p:stCondLst>
                                    <p:cond delay="0"/>
                                  </p:stCondLst>
                                  <p:childTnLst>
                                    <p:set>
                                      <p:cBhvr>
                                        <p:cTn id="651" dur="1" fill="hold">
                                          <p:stCondLst>
                                            <p:cond delay="0"/>
                                          </p:stCondLst>
                                        </p:cTn>
                                        <p:tgtEl>
                                          <p:spTgt spid="448"/>
                                        </p:tgtEl>
                                        <p:attrNameLst>
                                          <p:attrName>style.visibility</p:attrName>
                                        </p:attrNameLst>
                                      </p:cBhvr>
                                      <p:to>
                                        <p:strVal val="visible"/>
                                      </p:to>
                                    </p:set>
                                  </p:childTnLst>
                                </p:cTn>
                              </p:par>
                            </p:childTnLst>
                          </p:cTn>
                        </p:par>
                        <p:par>
                          <p:cTn id="652" fill="hold">
                            <p:stCondLst>
                              <p:cond delay="5600"/>
                            </p:stCondLst>
                            <p:childTnLst>
                              <p:par>
                                <p:cTn id="653" presetID="1" presetClass="entr" presetSubtype="0" fill="hold" nodeType="afterEffect">
                                  <p:stCondLst>
                                    <p:cond delay="0"/>
                                  </p:stCondLst>
                                  <p:childTnLst>
                                    <p:set>
                                      <p:cBhvr>
                                        <p:cTn id="654" dur="1" fill="hold">
                                          <p:stCondLst>
                                            <p:cond delay="0"/>
                                          </p:stCondLst>
                                        </p:cTn>
                                        <p:tgtEl>
                                          <p:spTgt spid="449"/>
                                        </p:tgtEl>
                                        <p:attrNameLst>
                                          <p:attrName>style.visibility</p:attrName>
                                        </p:attrNameLst>
                                      </p:cBhvr>
                                      <p:to>
                                        <p:strVal val="visible"/>
                                      </p:to>
                                    </p:set>
                                  </p:childTnLst>
                                </p:cTn>
                              </p:par>
                            </p:childTnLst>
                          </p:cTn>
                        </p:par>
                        <p:par>
                          <p:cTn id="655" fill="hold">
                            <p:stCondLst>
                              <p:cond delay="5600"/>
                            </p:stCondLst>
                            <p:childTnLst>
                              <p:par>
                                <p:cTn id="656" presetID="1" presetClass="entr" presetSubtype="0" fill="hold" nodeType="afterEffect">
                                  <p:stCondLst>
                                    <p:cond delay="0"/>
                                  </p:stCondLst>
                                  <p:childTnLst>
                                    <p:set>
                                      <p:cBhvr>
                                        <p:cTn id="657" dur="1" fill="hold">
                                          <p:stCondLst>
                                            <p:cond delay="0"/>
                                          </p:stCondLst>
                                        </p:cTn>
                                        <p:tgtEl>
                                          <p:spTgt spid="450"/>
                                        </p:tgtEl>
                                        <p:attrNameLst>
                                          <p:attrName>style.visibility</p:attrName>
                                        </p:attrNameLst>
                                      </p:cBhvr>
                                      <p:to>
                                        <p:strVal val="visible"/>
                                      </p:to>
                                    </p:set>
                                  </p:childTnLst>
                                </p:cTn>
                              </p:par>
                            </p:childTnLst>
                          </p:cTn>
                        </p:par>
                        <p:par>
                          <p:cTn id="658" fill="hold">
                            <p:stCondLst>
                              <p:cond delay="5600"/>
                            </p:stCondLst>
                            <p:childTnLst>
                              <p:par>
                                <p:cTn id="659" presetID="1" presetClass="entr" presetSubtype="0" fill="hold" nodeType="afterEffect">
                                  <p:stCondLst>
                                    <p:cond delay="0"/>
                                  </p:stCondLst>
                                  <p:childTnLst>
                                    <p:set>
                                      <p:cBhvr>
                                        <p:cTn id="660" dur="1" fill="hold">
                                          <p:stCondLst>
                                            <p:cond delay="0"/>
                                          </p:stCondLst>
                                        </p:cTn>
                                        <p:tgtEl>
                                          <p:spTgt spid="451"/>
                                        </p:tgtEl>
                                        <p:attrNameLst>
                                          <p:attrName>style.visibility</p:attrName>
                                        </p:attrNameLst>
                                      </p:cBhvr>
                                      <p:to>
                                        <p:strVal val="visible"/>
                                      </p:to>
                                    </p:set>
                                  </p:childTnLst>
                                </p:cTn>
                              </p:par>
                            </p:childTnLst>
                          </p:cTn>
                        </p:par>
                        <p:par>
                          <p:cTn id="661" fill="hold">
                            <p:stCondLst>
                              <p:cond delay="5600"/>
                            </p:stCondLst>
                            <p:childTnLst>
                              <p:par>
                                <p:cTn id="662" presetID="1" presetClass="entr" presetSubtype="0" fill="hold" nodeType="afterEffect">
                                  <p:stCondLst>
                                    <p:cond delay="0"/>
                                  </p:stCondLst>
                                  <p:childTnLst>
                                    <p:set>
                                      <p:cBhvr>
                                        <p:cTn id="663" dur="1" fill="hold">
                                          <p:stCondLst>
                                            <p:cond delay="0"/>
                                          </p:stCondLst>
                                        </p:cTn>
                                        <p:tgtEl>
                                          <p:spTgt spid="452"/>
                                        </p:tgtEl>
                                        <p:attrNameLst>
                                          <p:attrName>style.visibility</p:attrName>
                                        </p:attrNameLst>
                                      </p:cBhvr>
                                      <p:to>
                                        <p:strVal val="visible"/>
                                      </p:to>
                                    </p:set>
                                  </p:childTnLst>
                                </p:cTn>
                              </p:par>
                            </p:childTnLst>
                          </p:cTn>
                        </p:par>
                        <p:par>
                          <p:cTn id="664" fill="hold">
                            <p:stCondLst>
                              <p:cond delay="5600"/>
                            </p:stCondLst>
                            <p:childTnLst>
                              <p:par>
                                <p:cTn id="665" presetID="1" presetClass="entr" presetSubtype="0" fill="hold" nodeType="afterEffect">
                                  <p:stCondLst>
                                    <p:cond delay="0"/>
                                  </p:stCondLst>
                                  <p:childTnLst>
                                    <p:set>
                                      <p:cBhvr>
                                        <p:cTn id="666" dur="1" fill="hold">
                                          <p:stCondLst>
                                            <p:cond delay="0"/>
                                          </p:stCondLst>
                                        </p:cTn>
                                        <p:tgtEl>
                                          <p:spTgt spid="453"/>
                                        </p:tgtEl>
                                        <p:attrNameLst>
                                          <p:attrName>style.visibility</p:attrName>
                                        </p:attrNameLst>
                                      </p:cBhvr>
                                      <p:to>
                                        <p:strVal val="visible"/>
                                      </p:to>
                                    </p:set>
                                  </p:childTnLst>
                                </p:cTn>
                              </p:par>
                            </p:childTnLst>
                          </p:cTn>
                        </p:par>
                        <p:par>
                          <p:cTn id="667" fill="hold">
                            <p:stCondLst>
                              <p:cond delay="5600"/>
                            </p:stCondLst>
                            <p:childTnLst>
                              <p:par>
                                <p:cTn id="668" presetID="1" presetClass="entr" presetSubtype="0" fill="hold" nodeType="afterEffect">
                                  <p:stCondLst>
                                    <p:cond delay="0"/>
                                  </p:stCondLst>
                                  <p:childTnLst>
                                    <p:set>
                                      <p:cBhvr>
                                        <p:cTn id="669" dur="1" fill="hold">
                                          <p:stCondLst>
                                            <p:cond delay="0"/>
                                          </p:stCondLst>
                                        </p:cTn>
                                        <p:tgtEl>
                                          <p:spTgt spid="454"/>
                                        </p:tgtEl>
                                        <p:attrNameLst>
                                          <p:attrName>style.visibility</p:attrName>
                                        </p:attrNameLst>
                                      </p:cBhvr>
                                      <p:to>
                                        <p:strVal val="visible"/>
                                      </p:to>
                                    </p:set>
                                  </p:childTnLst>
                                </p:cTn>
                              </p:par>
                            </p:childTnLst>
                          </p:cTn>
                        </p:par>
                        <p:par>
                          <p:cTn id="670" fill="hold">
                            <p:stCondLst>
                              <p:cond delay="5600"/>
                            </p:stCondLst>
                            <p:childTnLst>
                              <p:par>
                                <p:cTn id="671" presetID="1" presetClass="entr" presetSubtype="0" fill="hold" nodeType="afterEffect">
                                  <p:stCondLst>
                                    <p:cond delay="0"/>
                                  </p:stCondLst>
                                  <p:childTnLst>
                                    <p:set>
                                      <p:cBhvr>
                                        <p:cTn id="672" dur="1" fill="hold">
                                          <p:stCondLst>
                                            <p:cond delay="0"/>
                                          </p:stCondLst>
                                        </p:cTn>
                                        <p:tgtEl>
                                          <p:spTgt spid="455"/>
                                        </p:tgtEl>
                                        <p:attrNameLst>
                                          <p:attrName>style.visibility</p:attrName>
                                        </p:attrNameLst>
                                      </p:cBhvr>
                                      <p:to>
                                        <p:strVal val="visible"/>
                                      </p:to>
                                    </p:set>
                                  </p:childTnLst>
                                </p:cTn>
                              </p:par>
                            </p:childTnLst>
                          </p:cTn>
                        </p:par>
                        <p:par>
                          <p:cTn id="673" fill="hold">
                            <p:stCondLst>
                              <p:cond delay="5600"/>
                            </p:stCondLst>
                            <p:childTnLst>
                              <p:par>
                                <p:cTn id="674" presetID="1" presetClass="entr" presetSubtype="0" fill="hold" nodeType="afterEffect">
                                  <p:stCondLst>
                                    <p:cond delay="0"/>
                                  </p:stCondLst>
                                  <p:childTnLst>
                                    <p:set>
                                      <p:cBhvr>
                                        <p:cTn id="675" dur="1" fill="hold">
                                          <p:stCondLst>
                                            <p:cond delay="0"/>
                                          </p:stCondLst>
                                        </p:cTn>
                                        <p:tgtEl>
                                          <p:spTgt spid="456"/>
                                        </p:tgtEl>
                                        <p:attrNameLst>
                                          <p:attrName>style.visibility</p:attrName>
                                        </p:attrNameLst>
                                      </p:cBhvr>
                                      <p:to>
                                        <p:strVal val="visible"/>
                                      </p:to>
                                    </p:set>
                                  </p:childTnLst>
                                </p:cTn>
                              </p:par>
                            </p:childTnLst>
                          </p:cTn>
                        </p:par>
                      </p:childTnLst>
                    </p:cTn>
                  </p:par>
                  <p:par>
                    <p:cTn id="676" fill="hold">
                      <p:stCondLst>
                        <p:cond delay="indefinite"/>
                      </p:stCondLst>
                      <p:childTnLst>
                        <p:par>
                          <p:cTn id="677" fill="hold">
                            <p:stCondLst>
                              <p:cond delay="0"/>
                            </p:stCondLst>
                            <p:childTnLst>
                              <p:par>
                                <p:cTn id="678" presetID="9" presetClass="entr" presetSubtype="0" fill="hold" nodeType="clickEffect">
                                  <p:stCondLst>
                                    <p:cond delay="0"/>
                                  </p:stCondLst>
                                  <p:childTnLst>
                                    <p:set>
                                      <p:cBhvr>
                                        <p:cTn id="679" dur="1" fill="hold">
                                          <p:stCondLst>
                                            <p:cond delay="0"/>
                                          </p:stCondLst>
                                        </p:cTn>
                                        <p:tgtEl>
                                          <p:spTgt spid="242"/>
                                        </p:tgtEl>
                                        <p:attrNameLst>
                                          <p:attrName>style.visibility</p:attrName>
                                        </p:attrNameLst>
                                      </p:cBhvr>
                                      <p:to>
                                        <p:strVal val="visible"/>
                                      </p:to>
                                    </p:set>
                                    <p:animEffect transition="in" filter="dissolve">
                                      <p:cBhvr>
                                        <p:cTn id="680" dur="500"/>
                                        <p:tgtEl>
                                          <p:spTgt spid="242"/>
                                        </p:tgtEl>
                                      </p:cBhvr>
                                    </p:animEffect>
                                  </p:childTnLst>
                                </p:cTn>
                              </p:par>
                            </p:childTnLst>
                          </p:cTn>
                        </p:par>
                      </p:childTnLst>
                    </p:cTn>
                  </p:par>
                  <p:par>
                    <p:cTn id="681" fill="hold">
                      <p:stCondLst>
                        <p:cond delay="indefinite"/>
                      </p:stCondLst>
                      <p:childTnLst>
                        <p:par>
                          <p:cTn id="682" fill="hold">
                            <p:stCondLst>
                              <p:cond delay="0"/>
                            </p:stCondLst>
                            <p:childTnLst>
                              <p:par>
                                <p:cTn id="683" presetID="9" presetClass="entr" presetSubtype="0" fill="hold" nodeType="clickEffect">
                                  <p:stCondLst>
                                    <p:cond delay="0"/>
                                  </p:stCondLst>
                                  <p:childTnLst>
                                    <p:set>
                                      <p:cBhvr>
                                        <p:cTn id="684" dur="1" fill="hold">
                                          <p:stCondLst>
                                            <p:cond delay="0"/>
                                          </p:stCondLst>
                                        </p:cTn>
                                        <p:tgtEl>
                                          <p:spTgt spid="244"/>
                                        </p:tgtEl>
                                        <p:attrNameLst>
                                          <p:attrName>style.visibility</p:attrName>
                                        </p:attrNameLst>
                                      </p:cBhvr>
                                      <p:to>
                                        <p:strVal val="visible"/>
                                      </p:to>
                                    </p:set>
                                    <p:animEffect transition="in" filter="dissolve">
                                      <p:cBhvr>
                                        <p:cTn id="685" dur="500"/>
                                        <p:tgtEl>
                                          <p:spTgt spid="244"/>
                                        </p:tgtEl>
                                      </p:cBhvr>
                                    </p:animEffect>
                                  </p:childTnLst>
                                </p:cTn>
                              </p:par>
                            </p:childTnLst>
                          </p:cTn>
                        </p:par>
                      </p:childTnLst>
                    </p:cTn>
                  </p:par>
                  <p:par>
                    <p:cTn id="686" fill="hold">
                      <p:stCondLst>
                        <p:cond delay="indefinite"/>
                      </p:stCondLst>
                      <p:childTnLst>
                        <p:par>
                          <p:cTn id="687" fill="hold">
                            <p:stCondLst>
                              <p:cond delay="0"/>
                            </p:stCondLst>
                            <p:childTnLst>
                              <p:par>
                                <p:cTn id="688" presetID="9" presetClass="entr" presetSubtype="0" fill="hold" nodeType="clickEffect">
                                  <p:stCondLst>
                                    <p:cond delay="0"/>
                                  </p:stCondLst>
                                  <p:childTnLst>
                                    <p:set>
                                      <p:cBhvr>
                                        <p:cTn id="689" dur="1" fill="hold">
                                          <p:stCondLst>
                                            <p:cond delay="0"/>
                                          </p:stCondLst>
                                        </p:cTn>
                                        <p:tgtEl>
                                          <p:spTgt spid="246"/>
                                        </p:tgtEl>
                                        <p:attrNameLst>
                                          <p:attrName>style.visibility</p:attrName>
                                        </p:attrNameLst>
                                      </p:cBhvr>
                                      <p:to>
                                        <p:strVal val="visible"/>
                                      </p:to>
                                    </p:set>
                                    <p:animEffect transition="in" filter="dissolve">
                                      <p:cBhvr>
                                        <p:cTn id="690"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238539" y="1328928"/>
            <a:ext cx="8647043" cy="3348424"/>
          </a:xfrm>
        </p:spPr>
        <p:txBody>
          <a:bodyPr/>
          <a:lstStyle/>
          <a:p>
            <a:r>
              <a:rPr lang="en-US" sz="3200" b="1" i="1" dirty="0" smtClean="0"/>
              <a:t>Thank You</a:t>
            </a:r>
            <a:r>
              <a:rPr lang="en-US" sz="3200" b="1" dirty="0" smtClean="0"/>
              <a:t>!</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Questions?</a:t>
            </a:r>
            <a:br>
              <a:rPr lang="en-US" sz="3200" b="1" dirty="0" smtClean="0"/>
            </a:br>
            <a:r>
              <a:rPr lang="en-US" sz="3200" b="1" dirty="0" smtClean="0"/>
              <a:t/>
            </a:r>
            <a:br>
              <a:rPr lang="en-US" sz="3200" b="1" dirty="0" smtClean="0"/>
            </a:br>
            <a:r>
              <a:rPr lang="en-US" sz="3200" b="1" dirty="0" smtClean="0"/>
              <a:t>Comments?</a:t>
            </a:r>
          </a:p>
        </p:txBody>
      </p:sp>
      <p:sp>
        <p:nvSpPr>
          <p:cNvPr id="3" name="Slide Number Placeholder 7"/>
          <p:cNvSpPr>
            <a:spLocks noGrp="1"/>
          </p:cNvSpPr>
          <p:nvPr>
            <p:ph type="sldNum" sz="quarter" idx="10"/>
          </p:nvPr>
        </p:nvSpPr>
        <p:spPr bwMode="auto">
          <a:xfrm>
            <a:off x="6553200" y="6356350"/>
            <a:ext cx="2133600" cy="365125"/>
          </a:xfrm>
          <a:noFill/>
          <a:ln>
            <a:miter lim="800000"/>
            <a:headEnd/>
            <a:tailEnd/>
          </a:ln>
        </p:spPr>
        <p:txBody>
          <a:bodyPr/>
          <a:lstStyle/>
          <a:p>
            <a:fld id="{99309A62-24C3-3141-9874-2BBE3C261D5E}" type="slidenum">
              <a:rPr lang="en-US" smtClean="0">
                <a:latin typeface="Calibri" charset="0"/>
              </a:rPr>
              <a:pPr/>
              <a:t>21</a:t>
            </a:fld>
            <a:endParaRPr lang="en-US" smtClean="0">
              <a:latin typeface="Calibri" charset="0"/>
            </a:endParaRPr>
          </a:p>
        </p:txBody>
      </p:sp>
      <p:sp>
        <p:nvSpPr>
          <p:cNvPr id="4" name="Text Box 5"/>
          <p:cNvSpPr txBox="1">
            <a:spLocks noChangeArrowheads="1"/>
          </p:cNvSpPr>
          <p:nvPr/>
        </p:nvSpPr>
        <p:spPr bwMode="auto">
          <a:xfrm>
            <a:off x="1912049" y="5541958"/>
            <a:ext cx="5683567" cy="490904"/>
          </a:xfrm>
          <a:prstGeom prst="rect">
            <a:avLst/>
          </a:prstGeom>
          <a:noFill/>
          <a:ln w="9525">
            <a:solidFill>
              <a:schemeClr val="tx1"/>
            </a:solidFill>
            <a:miter lim="800000"/>
            <a:headEnd/>
            <a:tailEnd/>
          </a:ln>
          <a:effectLst/>
        </p:spPr>
        <p:txBody>
          <a:bodyPr wrap="square">
            <a:spAutoFit/>
          </a:bodyPr>
          <a:lstStyle/>
          <a:p>
            <a:pPr>
              <a:lnSpc>
                <a:spcPct val="75000"/>
              </a:lnSpc>
              <a:spcBef>
                <a:spcPct val="35000"/>
              </a:spcBef>
            </a:pPr>
            <a:r>
              <a:rPr lang="en-US" sz="1400" b="1" i="1" dirty="0" smtClean="0"/>
              <a:t>"Judge a man by his questions rather than by his answers"</a:t>
            </a:r>
          </a:p>
          <a:p>
            <a:pPr>
              <a:lnSpc>
                <a:spcPct val="75000"/>
              </a:lnSpc>
              <a:spcBef>
                <a:spcPct val="35000"/>
              </a:spcBef>
            </a:pPr>
            <a:r>
              <a:rPr lang="en-US" sz="1400" b="1" i="1" dirty="0" smtClean="0"/>
              <a:t>		-- Voltaire</a:t>
            </a:r>
            <a:endParaRPr lang="en-US" sz="1400" b="1"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 materials</a:t>
            </a:r>
            <a:endParaRPr lang="en-US" dirty="0"/>
          </a:p>
        </p:txBody>
      </p:sp>
      <p:sp>
        <p:nvSpPr>
          <p:cNvPr id="3" name="Content Placeholder 2"/>
          <p:cNvSpPr>
            <a:spLocks noGrp="1"/>
          </p:cNvSpPr>
          <p:nvPr>
            <p:ph idx="1"/>
          </p:nvPr>
        </p:nvSpPr>
        <p:spPr/>
        <p:txBody>
          <a:bodyPr/>
          <a:lstStyle/>
          <a:p>
            <a:r>
              <a:rPr lang="en-US" dirty="0" smtClean="0"/>
              <a:t>Longitudinal Study of Venture Capital Network</a:t>
            </a:r>
            <a:endParaRPr lang="en-US" dirty="0"/>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22</a:t>
            </a:fld>
            <a:endParaRPr lang="en-US" dirty="0"/>
          </a:p>
        </p:txBody>
      </p:sp>
      <p:sp>
        <p:nvSpPr>
          <p:cNvPr id="6" name="Action Button: Forward or Next 5">
            <a:hlinkClick r:id="rId2" action="ppaction://hlinksldjump" highlightClick="1"/>
          </p:cNvPr>
          <p:cNvSpPr/>
          <p:nvPr/>
        </p:nvSpPr>
        <p:spPr>
          <a:xfrm>
            <a:off x="3974592" y="2328672"/>
            <a:ext cx="755904" cy="42672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Longitudinal Studies</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Time evolution of networks </a:t>
            </a:r>
          </a:p>
          <a:p>
            <a:r>
              <a:rPr lang="en-US" dirty="0" smtClean="0"/>
              <a:t>Feedback to site architecture</a:t>
            </a:r>
          </a:p>
          <a:p>
            <a:r>
              <a:rPr lang="en-US" dirty="0" smtClean="0"/>
              <a:t>“time scales”</a:t>
            </a:r>
          </a:p>
          <a:p>
            <a:pPr lvl="1"/>
            <a:r>
              <a:rPr lang="en-US" dirty="0" smtClean="0"/>
              <a:t>For on-site networks to evolve</a:t>
            </a:r>
          </a:p>
          <a:p>
            <a:pPr lvl="1"/>
            <a:r>
              <a:rPr lang="en-US" dirty="0" smtClean="0"/>
              <a:t>For feeding back onsite behavior/analyses to site architecture</a:t>
            </a:r>
          </a:p>
          <a:p>
            <a:pPr lvl="1"/>
            <a:r>
              <a:rPr lang="en-US" dirty="0" smtClean="0"/>
              <a:t>For users to respond to changes</a:t>
            </a:r>
          </a:p>
          <a:p>
            <a:pPr lvl="1"/>
            <a:r>
              <a:rPr lang="en-US" dirty="0" smtClean="0"/>
              <a:t>Identify “emergent behavior”</a:t>
            </a:r>
          </a:p>
          <a:p>
            <a:r>
              <a:rPr lang="en-US" dirty="0" smtClean="0"/>
              <a:t>Overall MOE’s for “continuing engagement”…</a:t>
            </a:r>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lum contrast="2000"/>
          </a:blip>
          <a:srcRect/>
          <a:stretch>
            <a:fillRect/>
          </a:stretch>
        </p:blipFill>
        <p:spPr bwMode="auto">
          <a:xfrm>
            <a:off x="457200" y="3205908"/>
            <a:ext cx="8229600" cy="293655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A6505BAA-F188-4920-AFA6-405859A38DF5}" type="slidenum">
              <a:rPr lang="en-US" smtClean="0"/>
              <a:pPr/>
              <a:t>24</a:t>
            </a:fld>
            <a:endParaRPr lang="en-US"/>
          </a:p>
        </p:txBody>
      </p:sp>
      <p:sp>
        <p:nvSpPr>
          <p:cNvPr id="8" name="Title 7"/>
          <p:cNvSpPr>
            <a:spLocks noGrp="1"/>
          </p:cNvSpPr>
          <p:nvPr>
            <p:ph type="title"/>
          </p:nvPr>
        </p:nvSpPr>
        <p:spPr/>
        <p:txBody>
          <a:bodyPr/>
          <a:lstStyle/>
          <a:p>
            <a:r>
              <a:rPr lang="en-US" dirty="0" smtClean="0">
                <a:latin typeface="Arial" pitchFamily="34" charset="0"/>
                <a:cs typeface="Arial" pitchFamily="34" charset="0"/>
              </a:rPr>
              <a:t>CTFP: Combating Terrorism Fellowship Program</a:t>
            </a:r>
            <a:endParaRPr lang="en-US" dirty="0">
              <a:latin typeface="Arial" pitchFamily="34" charset="0"/>
              <a:cs typeface="Arial" pitchFamily="34" charset="0"/>
            </a:endParaRPr>
          </a:p>
        </p:txBody>
      </p:sp>
      <p:sp>
        <p:nvSpPr>
          <p:cNvPr id="9" name="TextBox 8"/>
          <p:cNvSpPr txBox="1"/>
          <p:nvPr/>
        </p:nvSpPr>
        <p:spPr>
          <a:xfrm>
            <a:off x="1454226" y="1773716"/>
            <a:ext cx="5849957" cy="923330"/>
          </a:xfrm>
          <a:prstGeom prst="rect">
            <a:avLst/>
          </a:prstGeom>
          <a:noFill/>
        </p:spPr>
        <p:txBody>
          <a:bodyPr wrap="square" rtlCol="0">
            <a:spAutoFit/>
          </a:bodyPr>
          <a:lstStyle/>
          <a:p>
            <a:pPr algn="ctr"/>
            <a:r>
              <a:rPr lang="en-US" dirty="0" smtClean="0"/>
              <a:t>Short- and long-term Combating Terrorism programs for international students at 5 schoolhouses and 6 regional centers around the world.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455"/>
            <a:ext cx="8229600" cy="801994"/>
          </a:xfrm>
        </p:spPr>
        <p:txBody>
          <a:bodyPr/>
          <a:lstStyle/>
          <a:p>
            <a:pPr algn="ctr"/>
            <a:r>
              <a:rPr lang="en-US" sz="3200" dirty="0" smtClean="0">
                <a:latin typeface="Arial" pitchFamily="34" charset="0"/>
                <a:cs typeface="Arial" pitchFamily="34" charset="0"/>
              </a:rPr>
              <a:t>What kinds of usage data?</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14753" y="973092"/>
            <a:ext cx="8672047" cy="1718197"/>
          </a:xfrm>
        </p:spPr>
        <p:txBody>
          <a:bodyPr numCol="2"/>
          <a:lstStyle/>
          <a:p>
            <a:pPr lvl="1">
              <a:buNone/>
            </a:pPr>
            <a:endParaRPr lang="en-US" sz="1600" dirty="0" smtClean="0">
              <a:cs typeface="Microsoft Sans Serif" pitchFamily="34" charset="0"/>
            </a:endParaRPr>
          </a:p>
          <a:p>
            <a:pPr lvl="1">
              <a:buNone/>
            </a:pPr>
            <a:endParaRPr lang="en-US" sz="2200" dirty="0" smtClean="0">
              <a:cs typeface="Microsoft Sans Serif" pitchFamily="34" charset="0"/>
            </a:endParaRPr>
          </a:p>
        </p:txBody>
      </p:sp>
      <p:sp>
        <p:nvSpPr>
          <p:cNvPr id="62" name="TextBox 61"/>
          <p:cNvSpPr txBox="1"/>
          <p:nvPr/>
        </p:nvSpPr>
        <p:spPr>
          <a:xfrm>
            <a:off x="535647" y="3451958"/>
            <a:ext cx="7846997" cy="1354217"/>
          </a:xfrm>
          <a:prstGeom prst="rect">
            <a:avLst/>
          </a:prstGeom>
          <a:noFill/>
        </p:spPr>
        <p:txBody>
          <a:bodyPr wrap="square" rtlCol="0">
            <a:spAutoFit/>
          </a:bodyPr>
          <a:lstStyle/>
          <a:p>
            <a:pPr>
              <a:buFont typeface="Arial" pitchFamily="34" charset="0"/>
              <a:buChar char="•"/>
            </a:pPr>
            <a:r>
              <a:rPr lang="en-US" sz="2200" b="1" dirty="0" smtClean="0">
                <a:latin typeface="Arial" pitchFamily="34" charset="0"/>
                <a:cs typeface="Arial" pitchFamily="34" charset="0"/>
              </a:rPr>
              <a:t> Website features: </a:t>
            </a:r>
          </a:p>
          <a:p>
            <a:pPr lvl="1">
              <a:buFont typeface="Wingdings" pitchFamily="2" charset="2"/>
              <a:buChar char="q"/>
            </a:pPr>
            <a:r>
              <a:rPr lang="en-US" sz="2000" dirty="0" smtClean="0">
                <a:latin typeface="Arial" pitchFamily="34" charset="0"/>
                <a:cs typeface="Arial" pitchFamily="34" charset="0"/>
              </a:rPr>
              <a:t> wiki, messaging, user-ratings, and Forums, personalization </a:t>
            </a:r>
          </a:p>
          <a:p>
            <a:pPr lvl="1">
              <a:buFont typeface="Wingdings" pitchFamily="2" charset="2"/>
              <a:buChar char="q"/>
            </a:pPr>
            <a:r>
              <a:rPr lang="en-US" sz="2000" dirty="0" smtClean="0">
                <a:latin typeface="Arial" pitchFamily="34" charset="0"/>
                <a:cs typeface="Arial" pitchFamily="34" charset="0"/>
              </a:rPr>
              <a:t> generate that data help us learn how to foster effective CT collaboration and learning community online.  </a:t>
            </a:r>
            <a:endParaRPr lang="en-US" sz="2000" dirty="0">
              <a:latin typeface="Arial" pitchFamily="34" charset="0"/>
              <a:cs typeface="Arial" pitchFamily="34" charset="0"/>
            </a:endParaRPr>
          </a:p>
        </p:txBody>
      </p:sp>
      <p:sp>
        <p:nvSpPr>
          <p:cNvPr id="68" name="TextBox 67"/>
          <p:cNvSpPr txBox="1"/>
          <p:nvPr/>
        </p:nvSpPr>
        <p:spPr>
          <a:xfrm>
            <a:off x="535648" y="938449"/>
            <a:ext cx="7846997" cy="2590453"/>
          </a:xfrm>
          <a:prstGeom prst="rect">
            <a:avLst/>
          </a:prstGeom>
          <a:noFill/>
        </p:spPr>
        <p:txBody>
          <a:bodyPr wrap="square" rtlCol="0">
            <a:spAutoFit/>
          </a:bodyPr>
          <a:lstStyle/>
          <a:p>
            <a:pPr marL="119063" indent="-119063">
              <a:spcBef>
                <a:spcPts val="800"/>
              </a:spcBef>
              <a:buFont typeface="Arial" pitchFamily="34" charset="0"/>
              <a:buChar char="•"/>
            </a:pPr>
            <a:r>
              <a:rPr lang="en-US" sz="2000" b="1" dirty="0" smtClean="0"/>
              <a:t>Build</a:t>
            </a:r>
            <a:r>
              <a:rPr lang="en-US" sz="2000" dirty="0" smtClean="0"/>
              <a:t>:</a:t>
            </a:r>
          </a:p>
          <a:p>
            <a:pPr marL="576263" lvl="1" indent="-119063">
              <a:spcBef>
                <a:spcPts val="800"/>
              </a:spcBef>
              <a:buFont typeface="Wingdings" pitchFamily="2" charset="2"/>
              <a:buChar char="q"/>
            </a:pPr>
            <a:r>
              <a:rPr lang="en-US" sz="2000" dirty="0" smtClean="0"/>
              <a:t> effective collaboration, </a:t>
            </a:r>
          </a:p>
          <a:p>
            <a:pPr marL="576263" lvl="1" indent="-119063">
              <a:spcBef>
                <a:spcPts val="800"/>
              </a:spcBef>
              <a:buFont typeface="Wingdings" pitchFamily="2" charset="2"/>
              <a:buChar char="q"/>
            </a:pPr>
            <a:r>
              <a:rPr lang="en-US" sz="2000" dirty="0" smtClean="0"/>
              <a:t> knowledge &amp; data -filtering, -ranking, and -fusion.</a:t>
            </a:r>
          </a:p>
          <a:p>
            <a:pPr marL="576263" lvl="1" indent="-119063">
              <a:spcBef>
                <a:spcPts val="800"/>
              </a:spcBef>
              <a:buFont typeface="Wingdings" pitchFamily="2" charset="2"/>
              <a:buChar char="q"/>
            </a:pPr>
            <a:r>
              <a:rPr lang="en-US" sz="2000" dirty="0" smtClean="0"/>
              <a:t> supportive professional learning networks</a:t>
            </a:r>
          </a:p>
          <a:p>
            <a:pPr marL="576263" lvl="1" indent="-119063">
              <a:spcBef>
                <a:spcPts val="800"/>
              </a:spcBef>
              <a:buFont typeface="Wingdings" pitchFamily="2" charset="2"/>
              <a:buChar char="q"/>
            </a:pPr>
            <a:r>
              <a:rPr lang="en-US" sz="2000" dirty="0" smtClean="0"/>
              <a:t> social structures (nets) through computer-mediated interactions?</a:t>
            </a:r>
            <a:endParaRPr lang="en-US" sz="500" dirty="0" smtClean="0"/>
          </a:p>
          <a:p>
            <a:pPr marL="119063" indent="-119063">
              <a:spcBef>
                <a:spcPts val="800"/>
              </a:spcBef>
              <a:buFont typeface="Arial" pitchFamily="34" charset="0"/>
              <a:buChar char="•"/>
            </a:pPr>
            <a:endParaRPr lang="en-US" sz="500" dirty="0" smtClean="0"/>
          </a:p>
        </p:txBody>
      </p:sp>
      <p:pic>
        <p:nvPicPr>
          <p:cNvPr id="69" name="Picture 46" descr="C:\Program Files (x86)\Microsoft Office\MEDIA\CAGCAT10\j0300520.gif"/>
          <p:cNvPicPr>
            <a:picLocks noChangeAspect="1" noChangeArrowheads="1" noCrop="1"/>
          </p:cNvPicPr>
          <p:nvPr/>
        </p:nvPicPr>
        <p:blipFill>
          <a:blip r:embed="rId2" cstate="print"/>
          <a:srcRect/>
          <a:stretch>
            <a:fillRect/>
          </a:stretch>
        </p:blipFill>
        <p:spPr bwMode="auto">
          <a:xfrm>
            <a:off x="953947" y="5420141"/>
            <a:ext cx="1143000" cy="981905"/>
          </a:xfrm>
          <a:prstGeom prst="rect">
            <a:avLst/>
          </a:prstGeom>
          <a:noFill/>
          <a:ln w="9525">
            <a:noFill/>
            <a:miter lim="800000"/>
            <a:headEnd/>
            <a:tailEnd/>
          </a:ln>
        </p:spPr>
      </p:pic>
      <p:pic>
        <p:nvPicPr>
          <p:cNvPr id="70" name="Picture 20"/>
          <p:cNvPicPr>
            <a:picLocks noChangeAspect="1" noChangeArrowheads="1"/>
          </p:cNvPicPr>
          <p:nvPr/>
        </p:nvPicPr>
        <p:blipFill>
          <a:blip r:embed="rId3" cstate="print"/>
          <a:srcRect/>
          <a:stretch>
            <a:fillRect/>
          </a:stretch>
        </p:blipFill>
        <p:spPr bwMode="auto">
          <a:xfrm>
            <a:off x="5429843" y="5827646"/>
            <a:ext cx="93662" cy="93663"/>
          </a:xfrm>
          <a:prstGeom prst="rect">
            <a:avLst/>
          </a:prstGeom>
          <a:noFill/>
          <a:ln w="9525">
            <a:noFill/>
            <a:round/>
            <a:headEnd type="triangle" w="med" len="med"/>
            <a:tailEnd/>
          </a:ln>
        </p:spPr>
      </p:pic>
      <p:pic>
        <p:nvPicPr>
          <p:cNvPr id="71" name="Picture 23"/>
          <p:cNvPicPr>
            <a:picLocks noChangeAspect="1" noChangeArrowheads="1"/>
          </p:cNvPicPr>
          <p:nvPr/>
        </p:nvPicPr>
        <p:blipFill>
          <a:blip r:embed="rId3" cstate="print"/>
          <a:srcRect/>
          <a:stretch>
            <a:fillRect/>
          </a:stretch>
        </p:blipFill>
        <p:spPr bwMode="auto">
          <a:xfrm>
            <a:off x="4515443" y="5980046"/>
            <a:ext cx="93662" cy="93663"/>
          </a:xfrm>
          <a:prstGeom prst="rect">
            <a:avLst/>
          </a:prstGeom>
          <a:noFill/>
          <a:ln w="9525">
            <a:noFill/>
            <a:round/>
            <a:headEnd type="triangle" w="med" len="med"/>
            <a:tailEnd/>
          </a:ln>
        </p:spPr>
      </p:pic>
      <p:pic>
        <p:nvPicPr>
          <p:cNvPr id="72" name="Picture 11"/>
          <p:cNvPicPr>
            <a:picLocks noChangeAspect="1" noChangeArrowheads="1"/>
          </p:cNvPicPr>
          <p:nvPr/>
        </p:nvPicPr>
        <p:blipFill>
          <a:blip r:embed="rId4" cstate="print"/>
          <a:srcRect/>
          <a:stretch>
            <a:fillRect/>
          </a:stretch>
        </p:blipFill>
        <p:spPr bwMode="auto">
          <a:xfrm>
            <a:off x="5125043" y="6513446"/>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73" name="Picture 13"/>
          <p:cNvPicPr>
            <a:picLocks noChangeAspect="1" noChangeArrowheads="1"/>
          </p:cNvPicPr>
          <p:nvPr/>
        </p:nvPicPr>
        <p:blipFill>
          <a:blip r:embed="rId4" cstate="print"/>
          <a:srcRect/>
          <a:stretch>
            <a:fillRect/>
          </a:stretch>
        </p:blipFill>
        <p:spPr bwMode="auto">
          <a:xfrm>
            <a:off x="4896443" y="5827646"/>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74" name="Picture 14"/>
          <p:cNvPicPr>
            <a:picLocks noChangeAspect="1" noChangeArrowheads="1"/>
          </p:cNvPicPr>
          <p:nvPr/>
        </p:nvPicPr>
        <p:blipFill>
          <a:blip r:embed="rId4" cstate="print"/>
          <a:srcRect/>
          <a:stretch>
            <a:fillRect/>
          </a:stretch>
        </p:blipFill>
        <p:spPr bwMode="auto">
          <a:xfrm>
            <a:off x="5582243" y="6208646"/>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75" name="Picture 15"/>
          <p:cNvPicPr>
            <a:picLocks noChangeAspect="1" noChangeArrowheads="1"/>
          </p:cNvPicPr>
          <p:nvPr/>
        </p:nvPicPr>
        <p:blipFill>
          <a:blip r:embed="rId4" cstate="print"/>
          <a:srcRect/>
          <a:stretch>
            <a:fillRect/>
          </a:stretch>
        </p:blipFill>
        <p:spPr bwMode="auto">
          <a:xfrm>
            <a:off x="6039443" y="5903846"/>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76" name="Picture 18"/>
          <p:cNvPicPr>
            <a:picLocks noChangeAspect="1" noChangeArrowheads="1"/>
          </p:cNvPicPr>
          <p:nvPr/>
        </p:nvPicPr>
        <p:blipFill>
          <a:blip r:embed="rId4" cstate="print"/>
          <a:srcRect/>
          <a:stretch>
            <a:fillRect/>
          </a:stretch>
        </p:blipFill>
        <p:spPr bwMode="auto">
          <a:xfrm>
            <a:off x="4896443" y="6056246"/>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77" name="Picture 20"/>
          <p:cNvPicPr>
            <a:picLocks noChangeAspect="1" noChangeArrowheads="1"/>
          </p:cNvPicPr>
          <p:nvPr/>
        </p:nvPicPr>
        <p:blipFill>
          <a:blip r:embed="rId3" cstate="print"/>
          <a:srcRect/>
          <a:stretch>
            <a:fillRect/>
          </a:stretch>
        </p:blipFill>
        <p:spPr bwMode="auto">
          <a:xfrm>
            <a:off x="6068018" y="5687946"/>
            <a:ext cx="93662" cy="93663"/>
          </a:xfrm>
          <a:prstGeom prst="rect">
            <a:avLst/>
          </a:prstGeom>
          <a:noFill/>
          <a:ln w="9525">
            <a:noFill/>
            <a:round/>
            <a:headEnd type="triangle" w="med" len="med"/>
            <a:tailEnd/>
          </a:ln>
        </p:spPr>
      </p:pic>
      <p:pic>
        <p:nvPicPr>
          <p:cNvPr id="78" name="Picture 23"/>
          <p:cNvPicPr>
            <a:picLocks noChangeAspect="1" noChangeArrowheads="1"/>
          </p:cNvPicPr>
          <p:nvPr/>
        </p:nvPicPr>
        <p:blipFill>
          <a:blip r:embed="rId3" cstate="print"/>
          <a:srcRect/>
          <a:stretch>
            <a:fillRect/>
          </a:stretch>
        </p:blipFill>
        <p:spPr bwMode="auto">
          <a:xfrm>
            <a:off x="5640981" y="5294246"/>
            <a:ext cx="93662" cy="93663"/>
          </a:xfrm>
          <a:prstGeom prst="rect">
            <a:avLst/>
          </a:prstGeom>
          <a:noFill/>
          <a:ln w="9525">
            <a:noFill/>
            <a:round/>
            <a:headEnd type="triangle" w="med" len="med"/>
            <a:tailEnd/>
          </a:ln>
        </p:spPr>
      </p:pic>
      <p:pic>
        <p:nvPicPr>
          <p:cNvPr id="79" name="Picture 11"/>
          <p:cNvPicPr>
            <a:picLocks noChangeAspect="1" noChangeArrowheads="1"/>
          </p:cNvPicPr>
          <p:nvPr/>
        </p:nvPicPr>
        <p:blipFill>
          <a:blip r:embed="rId4" cstate="print"/>
          <a:srcRect/>
          <a:stretch>
            <a:fillRect/>
          </a:stretch>
        </p:blipFill>
        <p:spPr bwMode="auto">
          <a:xfrm>
            <a:off x="6191843" y="5294246"/>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80" name="Picture 13"/>
          <p:cNvPicPr>
            <a:picLocks noChangeAspect="1" noChangeArrowheads="1"/>
          </p:cNvPicPr>
          <p:nvPr/>
        </p:nvPicPr>
        <p:blipFill>
          <a:blip r:embed="rId4" cstate="print"/>
          <a:srcRect/>
          <a:stretch>
            <a:fillRect/>
          </a:stretch>
        </p:blipFill>
        <p:spPr bwMode="auto">
          <a:xfrm>
            <a:off x="5810843" y="5522846"/>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81" name="Picture 14"/>
          <p:cNvPicPr>
            <a:picLocks noChangeAspect="1" noChangeArrowheads="1"/>
          </p:cNvPicPr>
          <p:nvPr/>
        </p:nvPicPr>
        <p:blipFill>
          <a:blip r:embed="rId4" cstate="print"/>
          <a:srcRect/>
          <a:stretch>
            <a:fillRect/>
          </a:stretch>
        </p:blipFill>
        <p:spPr bwMode="auto">
          <a:xfrm>
            <a:off x="6326780" y="5772084"/>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82" name="Picture 15"/>
          <p:cNvPicPr>
            <a:picLocks noChangeAspect="1" noChangeArrowheads="1"/>
          </p:cNvPicPr>
          <p:nvPr/>
        </p:nvPicPr>
        <p:blipFill>
          <a:blip r:embed="rId4" cstate="print"/>
          <a:srcRect/>
          <a:stretch>
            <a:fillRect/>
          </a:stretch>
        </p:blipFill>
        <p:spPr bwMode="auto">
          <a:xfrm>
            <a:off x="6039443" y="6208646"/>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83" name="Picture 18"/>
          <p:cNvPicPr>
            <a:picLocks noChangeAspect="1" noChangeArrowheads="1"/>
          </p:cNvPicPr>
          <p:nvPr/>
        </p:nvPicPr>
        <p:blipFill>
          <a:blip r:embed="rId4" cstate="print"/>
          <a:srcRect/>
          <a:stretch>
            <a:fillRect/>
          </a:stretch>
        </p:blipFill>
        <p:spPr bwMode="auto">
          <a:xfrm>
            <a:off x="5734643" y="5903846"/>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84" name="Picture 14"/>
          <p:cNvPicPr>
            <a:picLocks noChangeAspect="1" noChangeArrowheads="1"/>
          </p:cNvPicPr>
          <p:nvPr/>
        </p:nvPicPr>
        <p:blipFill>
          <a:blip r:embed="rId4" cstate="print"/>
          <a:srcRect/>
          <a:stretch>
            <a:fillRect/>
          </a:stretch>
        </p:blipFill>
        <p:spPr bwMode="auto">
          <a:xfrm>
            <a:off x="4591643" y="6437246"/>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85" name="Picture 20"/>
          <p:cNvPicPr>
            <a:picLocks noChangeAspect="1" noChangeArrowheads="1"/>
          </p:cNvPicPr>
          <p:nvPr/>
        </p:nvPicPr>
        <p:blipFill>
          <a:blip r:embed="rId3" cstate="print"/>
          <a:srcRect/>
          <a:stretch>
            <a:fillRect/>
          </a:stretch>
        </p:blipFill>
        <p:spPr bwMode="auto">
          <a:xfrm>
            <a:off x="4972643" y="5446646"/>
            <a:ext cx="93662" cy="93663"/>
          </a:xfrm>
          <a:prstGeom prst="rect">
            <a:avLst/>
          </a:prstGeom>
          <a:noFill/>
          <a:ln w="9525">
            <a:noFill/>
            <a:round/>
            <a:headEnd type="triangle" w="med" len="med"/>
            <a:tailEnd/>
          </a:ln>
        </p:spPr>
      </p:pic>
      <p:pic>
        <p:nvPicPr>
          <p:cNvPr id="86" name="Picture 11"/>
          <p:cNvPicPr>
            <a:picLocks noChangeAspect="1" noChangeArrowheads="1"/>
          </p:cNvPicPr>
          <p:nvPr/>
        </p:nvPicPr>
        <p:blipFill>
          <a:blip r:embed="rId4" cstate="print"/>
          <a:srcRect/>
          <a:stretch>
            <a:fillRect/>
          </a:stretch>
        </p:blipFill>
        <p:spPr bwMode="auto">
          <a:xfrm>
            <a:off x="5375869" y="5505383"/>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87" name="Picture 13"/>
          <p:cNvPicPr>
            <a:picLocks noChangeAspect="1" noChangeArrowheads="1"/>
          </p:cNvPicPr>
          <p:nvPr/>
        </p:nvPicPr>
        <p:blipFill>
          <a:blip r:embed="rId4" cstate="print"/>
          <a:srcRect/>
          <a:stretch>
            <a:fillRect/>
          </a:stretch>
        </p:blipFill>
        <p:spPr bwMode="auto">
          <a:xfrm>
            <a:off x="4772618" y="5370446"/>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88" name="Picture 14"/>
          <p:cNvPicPr>
            <a:picLocks noChangeAspect="1" noChangeArrowheads="1"/>
          </p:cNvPicPr>
          <p:nvPr/>
        </p:nvPicPr>
        <p:blipFill>
          <a:blip r:embed="rId4" cstate="print"/>
          <a:srcRect/>
          <a:stretch>
            <a:fillRect/>
          </a:stretch>
        </p:blipFill>
        <p:spPr bwMode="auto">
          <a:xfrm>
            <a:off x="5125043" y="5675246"/>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89" name="Picture 15"/>
          <p:cNvPicPr>
            <a:picLocks noChangeAspect="1" noChangeArrowheads="1"/>
          </p:cNvPicPr>
          <p:nvPr/>
        </p:nvPicPr>
        <p:blipFill>
          <a:blip r:embed="rId4" cstate="print"/>
          <a:srcRect/>
          <a:stretch>
            <a:fillRect/>
          </a:stretch>
        </p:blipFill>
        <p:spPr bwMode="auto">
          <a:xfrm>
            <a:off x="5277443" y="6056246"/>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90" name="Picture 18"/>
          <p:cNvPicPr>
            <a:picLocks noChangeAspect="1" noChangeArrowheads="1"/>
          </p:cNvPicPr>
          <p:nvPr/>
        </p:nvPicPr>
        <p:blipFill>
          <a:blip r:embed="rId4" cstate="print"/>
          <a:srcRect/>
          <a:stretch>
            <a:fillRect/>
          </a:stretch>
        </p:blipFill>
        <p:spPr bwMode="auto">
          <a:xfrm>
            <a:off x="4515443" y="5599046"/>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cxnSp>
        <p:nvCxnSpPr>
          <p:cNvPr id="91" name="Straight Arrow Connector 90"/>
          <p:cNvCxnSpPr>
            <a:stCxn id="78" idx="3"/>
            <a:endCxn id="79" idx="1"/>
          </p:cNvCxnSpPr>
          <p:nvPr/>
        </p:nvCxnSpPr>
        <p:spPr bwMode="auto">
          <a:xfrm>
            <a:off x="5734643" y="5341078"/>
            <a:ext cx="457200"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92" name="Straight Arrow Connector 91"/>
          <p:cNvCxnSpPr>
            <a:stCxn id="80" idx="0"/>
            <a:endCxn id="79" idx="2"/>
          </p:cNvCxnSpPr>
          <p:nvPr/>
        </p:nvCxnSpPr>
        <p:spPr bwMode="auto">
          <a:xfrm rot="5400000" flipH="1" flipV="1">
            <a:off x="5980706" y="5264879"/>
            <a:ext cx="134937" cy="3809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93" name="Straight Arrow Connector 92"/>
          <p:cNvCxnSpPr>
            <a:stCxn id="83" idx="0"/>
            <a:endCxn id="80" idx="2"/>
          </p:cNvCxnSpPr>
          <p:nvPr/>
        </p:nvCxnSpPr>
        <p:spPr bwMode="auto">
          <a:xfrm rot="5400000" flipH="1" flipV="1">
            <a:off x="5675907" y="5722078"/>
            <a:ext cx="287337" cy="762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94" name="Straight Arrow Connector 93"/>
          <p:cNvCxnSpPr>
            <a:stCxn id="70" idx="3"/>
            <a:endCxn id="83" idx="1"/>
          </p:cNvCxnSpPr>
          <p:nvPr/>
        </p:nvCxnSpPr>
        <p:spPr bwMode="auto">
          <a:xfrm>
            <a:off x="5523505" y="5874478"/>
            <a:ext cx="211138" cy="762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95" name="Straight Arrow Connector 94"/>
          <p:cNvCxnSpPr>
            <a:stCxn id="83" idx="3"/>
            <a:endCxn id="75" idx="1"/>
          </p:cNvCxnSpPr>
          <p:nvPr/>
        </p:nvCxnSpPr>
        <p:spPr bwMode="auto">
          <a:xfrm>
            <a:off x="5828306" y="5950678"/>
            <a:ext cx="2111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96" name="Straight Arrow Connector 95"/>
          <p:cNvCxnSpPr>
            <a:stCxn id="86" idx="2"/>
            <a:endCxn id="70" idx="0"/>
          </p:cNvCxnSpPr>
          <p:nvPr/>
        </p:nvCxnSpPr>
        <p:spPr bwMode="auto">
          <a:xfrm rot="16200000" flipH="1">
            <a:off x="5335387" y="5686359"/>
            <a:ext cx="228600" cy="53974"/>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97" name="Straight Arrow Connector 96"/>
          <p:cNvCxnSpPr>
            <a:stCxn id="88" idx="0"/>
            <a:endCxn id="86" idx="1"/>
          </p:cNvCxnSpPr>
          <p:nvPr/>
        </p:nvCxnSpPr>
        <p:spPr bwMode="auto">
          <a:xfrm rot="5400000" flipH="1" flipV="1">
            <a:off x="5212357" y="5511734"/>
            <a:ext cx="123031" cy="203994"/>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98" name="Straight Arrow Connector 97"/>
          <p:cNvCxnSpPr>
            <a:stCxn id="77" idx="2"/>
            <a:endCxn id="75" idx="0"/>
          </p:cNvCxnSpPr>
          <p:nvPr/>
        </p:nvCxnSpPr>
        <p:spPr bwMode="auto">
          <a:xfrm rot="5400000">
            <a:off x="6039444" y="5828440"/>
            <a:ext cx="122237" cy="28575"/>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99" name="Straight Arrow Connector 98"/>
          <p:cNvCxnSpPr>
            <a:stCxn id="81" idx="1"/>
            <a:endCxn id="77" idx="3"/>
          </p:cNvCxnSpPr>
          <p:nvPr/>
        </p:nvCxnSpPr>
        <p:spPr bwMode="auto">
          <a:xfrm rot="10800000">
            <a:off x="6161680" y="5734779"/>
            <a:ext cx="165100" cy="84137"/>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00" name="Straight Arrow Connector 99"/>
          <p:cNvCxnSpPr>
            <a:stCxn id="89" idx="0"/>
            <a:endCxn id="88" idx="2"/>
          </p:cNvCxnSpPr>
          <p:nvPr/>
        </p:nvCxnSpPr>
        <p:spPr bwMode="auto">
          <a:xfrm rot="16200000" flipV="1">
            <a:off x="5104406" y="5836377"/>
            <a:ext cx="287338" cy="1523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01" name="Straight Arrow Connector 100"/>
          <p:cNvCxnSpPr>
            <a:endCxn id="75" idx="2"/>
          </p:cNvCxnSpPr>
          <p:nvPr/>
        </p:nvCxnSpPr>
        <p:spPr bwMode="auto">
          <a:xfrm rot="5400000" flipH="1" flipV="1">
            <a:off x="5966022" y="6117762"/>
            <a:ext cx="240505"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02" name="Straight Arrow Connector 101"/>
          <p:cNvCxnSpPr>
            <a:stCxn id="74" idx="0"/>
            <a:endCxn id="83" idx="2"/>
          </p:cNvCxnSpPr>
          <p:nvPr/>
        </p:nvCxnSpPr>
        <p:spPr bwMode="auto">
          <a:xfrm rot="5400000" flipH="1" flipV="1">
            <a:off x="5599707" y="6026878"/>
            <a:ext cx="211137" cy="1524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03" name="Straight Arrow Connector 102"/>
          <p:cNvCxnSpPr>
            <a:stCxn id="85" idx="2"/>
            <a:endCxn id="88" idx="1"/>
          </p:cNvCxnSpPr>
          <p:nvPr/>
        </p:nvCxnSpPr>
        <p:spPr bwMode="auto">
          <a:xfrm rot="16200000" flipH="1">
            <a:off x="4981374" y="5578408"/>
            <a:ext cx="181768" cy="10556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04" name="Straight Arrow Connector 103"/>
          <p:cNvCxnSpPr>
            <a:stCxn id="72" idx="0"/>
            <a:endCxn id="89" idx="2"/>
          </p:cNvCxnSpPr>
          <p:nvPr/>
        </p:nvCxnSpPr>
        <p:spPr bwMode="auto">
          <a:xfrm rot="5400000" flipH="1" flipV="1">
            <a:off x="5066306" y="6255478"/>
            <a:ext cx="363537" cy="1524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05" name="Straight Arrow Connector 104"/>
          <p:cNvCxnSpPr>
            <a:stCxn id="74" idx="1"/>
            <a:endCxn id="89" idx="3"/>
          </p:cNvCxnSpPr>
          <p:nvPr/>
        </p:nvCxnSpPr>
        <p:spPr bwMode="auto">
          <a:xfrm rot="10800000">
            <a:off x="5371105" y="6103079"/>
            <a:ext cx="211138" cy="1523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06" name="Straight Arrow Connector 105"/>
          <p:cNvCxnSpPr>
            <a:stCxn id="76" idx="3"/>
            <a:endCxn id="89" idx="1"/>
          </p:cNvCxnSpPr>
          <p:nvPr/>
        </p:nvCxnSpPr>
        <p:spPr bwMode="auto">
          <a:xfrm>
            <a:off x="4990106" y="6103078"/>
            <a:ext cx="2873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07" name="Straight Arrow Connector 106"/>
          <p:cNvCxnSpPr>
            <a:stCxn id="90" idx="2"/>
            <a:endCxn id="76" idx="1"/>
          </p:cNvCxnSpPr>
          <p:nvPr/>
        </p:nvCxnSpPr>
        <p:spPr bwMode="auto">
          <a:xfrm rot="16200000" flipH="1">
            <a:off x="4524175" y="5730809"/>
            <a:ext cx="410369" cy="33416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08" name="Straight Arrow Connector 107"/>
          <p:cNvCxnSpPr>
            <a:stCxn id="73" idx="2"/>
            <a:endCxn id="76" idx="0"/>
          </p:cNvCxnSpPr>
          <p:nvPr/>
        </p:nvCxnSpPr>
        <p:spPr bwMode="auto">
          <a:xfrm rot="5400000">
            <a:off x="4875807" y="5988777"/>
            <a:ext cx="1349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09" name="Straight Arrow Connector 108"/>
          <p:cNvCxnSpPr>
            <a:stCxn id="87" idx="2"/>
            <a:endCxn id="73" idx="0"/>
          </p:cNvCxnSpPr>
          <p:nvPr/>
        </p:nvCxnSpPr>
        <p:spPr bwMode="auto">
          <a:xfrm rot="16200000" flipH="1">
            <a:off x="4699594" y="5583964"/>
            <a:ext cx="363537" cy="123825"/>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10" name="Straight Arrow Connector 109"/>
          <p:cNvCxnSpPr>
            <a:stCxn id="84" idx="0"/>
            <a:endCxn id="76" idx="1"/>
          </p:cNvCxnSpPr>
          <p:nvPr/>
        </p:nvCxnSpPr>
        <p:spPr bwMode="auto">
          <a:xfrm rot="5400000" flipH="1" flipV="1">
            <a:off x="4600375" y="6141178"/>
            <a:ext cx="334168" cy="25796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11" name="Straight Arrow Connector 110"/>
          <p:cNvCxnSpPr>
            <a:stCxn id="84" idx="0"/>
            <a:endCxn id="71" idx="2"/>
          </p:cNvCxnSpPr>
          <p:nvPr/>
        </p:nvCxnSpPr>
        <p:spPr bwMode="auto">
          <a:xfrm rot="16200000" flipV="1">
            <a:off x="4418607" y="6217377"/>
            <a:ext cx="363537" cy="762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12" name="Straight Arrow Connector 111"/>
          <p:cNvCxnSpPr>
            <a:stCxn id="72" idx="1"/>
            <a:endCxn id="84" idx="3"/>
          </p:cNvCxnSpPr>
          <p:nvPr/>
        </p:nvCxnSpPr>
        <p:spPr bwMode="auto">
          <a:xfrm rot="10800000">
            <a:off x="4685307" y="6484078"/>
            <a:ext cx="439737" cy="762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13" name="Straight Arrow Connector 112"/>
          <p:cNvCxnSpPr>
            <a:stCxn id="87" idx="2"/>
            <a:endCxn id="71" idx="0"/>
          </p:cNvCxnSpPr>
          <p:nvPr/>
        </p:nvCxnSpPr>
        <p:spPr bwMode="auto">
          <a:xfrm rot="5400000">
            <a:off x="4432894" y="5593489"/>
            <a:ext cx="515937" cy="257176"/>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14" name="Straight Arrow Connector 113"/>
          <p:cNvCxnSpPr>
            <a:stCxn id="70" idx="1"/>
            <a:endCxn id="73" idx="3"/>
          </p:cNvCxnSpPr>
          <p:nvPr/>
        </p:nvCxnSpPr>
        <p:spPr bwMode="auto">
          <a:xfrm rot="10800000">
            <a:off x="4990107" y="5874478"/>
            <a:ext cx="4397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15" name="Straight Arrow Connector 114"/>
          <p:cNvCxnSpPr>
            <a:stCxn id="72" idx="3"/>
            <a:endCxn id="82" idx="1"/>
          </p:cNvCxnSpPr>
          <p:nvPr/>
        </p:nvCxnSpPr>
        <p:spPr bwMode="auto">
          <a:xfrm flipV="1">
            <a:off x="5218705" y="6255478"/>
            <a:ext cx="820738" cy="3048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16" name="Straight Arrow Connector 115"/>
          <p:cNvCxnSpPr>
            <a:stCxn id="86" idx="3"/>
            <a:endCxn id="78" idx="1"/>
          </p:cNvCxnSpPr>
          <p:nvPr/>
        </p:nvCxnSpPr>
        <p:spPr bwMode="auto">
          <a:xfrm flipV="1">
            <a:off x="5469531" y="5341078"/>
            <a:ext cx="171450" cy="211137"/>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17" name="Straight Arrow Connector 116"/>
          <p:cNvCxnSpPr>
            <a:stCxn id="78" idx="2"/>
            <a:endCxn id="80" idx="1"/>
          </p:cNvCxnSpPr>
          <p:nvPr/>
        </p:nvCxnSpPr>
        <p:spPr bwMode="auto">
          <a:xfrm rot="16200000" flipH="1">
            <a:off x="5658443" y="5417277"/>
            <a:ext cx="181769" cy="12303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18" name="Straight Arrow Connector 117"/>
          <p:cNvCxnSpPr>
            <a:stCxn id="84" idx="3"/>
            <a:endCxn id="89" idx="1"/>
          </p:cNvCxnSpPr>
          <p:nvPr/>
        </p:nvCxnSpPr>
        <p:spPr bwMode="auto">
          <a:xfrm flipV="1">
            <a:off x="4685306" y="6103078"/>
            <a:ext cx="592137" cy="3809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19" name="Straight Arrow Connector 118"/>
          <p:cNvCxnSpPr>
            <a:stCxn id="70" idx="2"/>
            <a:endCxn id="74" idx="0"/>
          </p:cNvCxnSpPr>
          <p:nvPr/>
        </p:nvCxnSpPr>
        <p:spPr bwMode="auto">
          <a:xfrm rot="16200000" flipH="1">
            <a:off x="5409206" y="5988776"/>
            <a:ext cx="287337" cy="1524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20" name="Straight Arrow Connector 119"/>
          <p:cNvCxnSpPr>
            <a:stCxn id="74" idx="3"/>
            <a:endCxn id="82" idx="1"/>
          </p:cNvCxnSpPr>
          <p:nvPr/>
        </p:nvCxnSpPr>
        <p:spPr bwMode="auto">
          <a:xfrm>
            <a:off x="5675906" y="6255477"/>
            <a:ext cx="363537" cy="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21" name="Straight Arrow Connector 120"/>
          <p:cNvCxnSpPr>
            <a:stCxn id="81" idx="2"/>
            <a:endCxn id="75" idx="3"/>
          </p:cNvCxnSpPr>
          <p:nvPr/>
        </p:nvCxnSpPr>
        <p:spPr bwMode="auto">
          <a:xfrm rot="5400000">
            <a:off x="6210893" y="5787959"/>
            <a:ext cx="84932" cy="240507"/>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22" name="Straight Arrow Connector 121"/>
          <p:cNvCxnSpPr>
            <a:stCxn id="79" idx="2"/>
            <a:endCxn id="81" idx="0"/>
          </p:cNvCxnSpPr>
          <p:nvPr/>
        </p:nvCxnSpPr>
        <p:spPr bwMode="auto">
          <a:xfrm rot="16200000" flipH="1">
            <a:off x="6114056" y="5512527"/>
            <a:ext cx="384175" cy="13493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23" name="Straight Arrow Connector 122"/>
          <p:cNvCxnSpPr>
            <a:stCxn id="88" idx="3"/>
            <a:endCxn id="77" idx="1"/>
          </p:cNvCxnSpPr>
          <p:nvPr/>
        </p:nvCxnSpPr>
        <p:spPr bwMode="auto">
          <a:xfrm>
            <a:off x="5218706" y="5722077"/>
            <a:ext cx="849312" cy="127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24" name="Straight Arrow Connector 123"/>
          <p:cNvCxnSpPr>
            <a:stCxn id="90" idx="3"/>
            <a:endCxn id="85" idx="1"/>
          </p:cNvCxnSpPr>
          <p:nvPr/>
        </p:nvCxnSpPr>
        <p:spPr bwMode="auto">
          <a:xfrm flipV="1">
            <a:off x="4609106" y="5493478"/>
            <a:ext cx="363537" cy="1524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25" name="Straight Arrow Connector 124"/>
          <p:cNvCxnSpPr>
            <a:stCxn id="78" idx="1"/>
            <a:endCxn id="87" idx="3"/>
          </p:cNvCxnSpPr>
          <p:nvPr/>
        </p:nvCxnSpPr>
        <p:spPr bwMode="auto">
          <a:xfrm rot="10800000" flipV="1">
            <a:off x="4866281" y="5341078"/>
            <a:ext cx="774700" cy="76200"/>
          </a:xfrm>
          <a:prstGeom prst="straightConnector1">
            <a:avLst/>
          </a:prstGeom>
          <a:solidFill>
            <a:srgbClr val="00B8FF"/>
          </a:solidFill>
          <a:ln w="15875" cap="flat" cmpd="sng" algn="ctr">
            <a:solidFill>
              <a:srgbClr val="92D050"/>
            </a:solidFill>
            <a:prstDash val="solid"/>
            <a:round/>
            <a:headEnd type="none" w="med" len="med"/>
            <a:tailEnd type="non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300"/>
                                  </p:stCondLst>
                                  <p:childTnLst>
                                    <p:set>
                                      <p:cBhvr>
                                        <p:cTn id="49" dur="1" fill="hold">
                                          <p:stCondLst>
                                            <p:cond delay="0"/>
                                          </p:stCondLst>
                                        </p:cTn>
                                        <p:tgtEl>
                                          <p:spTgt spid="91"/>
                                        </p:tgtEl>
                                        <p:attrNameLst>
                                          <p:attrName>style.visibility</p:attrName>
                                        </p:attrNameLst>
                                      </p:cBhvr>
                                      <p:to>
                                        <p:strVal val="visible"/>
                                      </p:to>
                                    </p:set>
                                  </p:childTnLst>
                                </p:cTn>
                              </p:par>
                            </p:childTnLst>
                          </p:cTn>
                        </p:par>
                        <p:par>
                          <p:cTn id="50" fill="hold">
                            <p:stCondLst>
                              <p:cond delay="300"/>
                            </p:stCondLst>
                            <p:childTnLst>
                              <p:par>
                                <p:cTn id="51" presetID="1" presetClass="entr" presetSubtype="0" fill="hold" nodeType="afterEffect">
                                  <p:stCondLst>
                                    <p:cond delay="300"/>
                                  </p:stCondLst>
                                  <p:childTnLst>
                                    <p:set>
                                      <p:cBhvr>
                                        <p:cTn id="52" dur="1" fill="hold">
                                          <p:stCondLst>
                                            <p:cond delay="0"/>
                                          </p:stCondLst>
                                        </p:cTn>
                                        <p:tgtEl>
                                          <p:spTgt spid="92"/>
                                        </p:tgtEl>
                                        <p:attrNameLst>
                                          <p:attrName>style.visibility</p:attrName>
                                        </p:attrNameLst>
                                      </p:cBhvr>
                                      <p:to>
                                        <p:strVal val="visible"/>
                                      </p:to>
                                    </p:set>
                                  </p:childTnLst>
                                </p:cTn>
                              </p:par>
                            </p:childTnLst>
                          </p:cTn>
                        </p:par>
                        <p:par>
                          <p:cTn id="53" fill="hold">
                            <p:stCondLst>
                              <p:cond delay="600"/>
                            </p:stCondLst>
                            <p:childTnLst>
                              <p:par>
                                <p:cTn id="54" presetID="1" presetClass="entr" presetSubtype="0" fill="hold" nodeType="afterEffect">
                                  <p:stCondLst>
                                    <p:cond delay="300"/>
                                  </p:stCondLst>
                                  <p:childTnLst>
                                    <p:set>
                                      <p:cBhvr>
                                        <p:cTn id="55" dur="1" fill="hold">
                                          <p:stCondLst>
                                            <p:cond delay="0"/>
                                          </p:stCondLst>
                                        </p:cTn>
                                        <p:tgtEl>
                                          <p:spTgt spid="93"/>
                                        </p:tgtEl>
                                        <p:attrNameLst>
                                          <p:attrName>style.visibility</p:attrName>
                                        </p:attrNameLst>
                                      </p:cBhvr>
                                      <p:to>
                                        <p:strVal val="visible"/>
                                      </p:to>
                                    </p:set>
                                  </p:childTnLst>
                                </p:cTn>
                              </p:par>
                            </p:childTnLst>
                          </p:cTn>
                        </p:par>
                        <p:par>
                          <p:cTn id="56" fill="hold">
                            <p:stCondLst>
                              <p:cond delay="900"/>
                            </p:stCondLst>
                            <p:childTnLst>
                              <p:par>
                                <p:cTn id="57" presetID="1" presetClass="entr" presetSubtype="0" fill="hold" nodeType="afterEffect">
                                  <p:stCondLst>
                                    <p:cond delay="300"/>
                                  </p:stCondLst>
                                  <p:childTnLst>
                                    <p:set>
                                      <p:cBhvr>
                                        <p:cTn id="58" dur="1" fill="hold">
                                          <p:stCondLst>
                                            <p:cond delay="0"/>
                                          </p:stCondLst>
                                        </p:cTn>
                                        <p:tgtEl>
                                          <p:spTgt spid="94"/>
                                        </p:tgtEl>
                                        <p:attrNameLst>
                                          <p:attrName>style.visibility</p:attrName>
                                        </p:attrNameLst>
                                      </p:cBhvr>
                                      <p:to>
                                        <p:strVal val="visible"/>
                                      </p:to>
                                    </p:set>
                                  </p:childTnLst>
                                </p:cTn>
                              </p:par>
                            </p:childTnLst>
                          </p:cTn>
                        </p:par>
                        <p:par>
                          <p:cTn id="59" fill="hold">
                            <p:stCondLst>
                              <p:cond delay="1200"/>
                            </p:stCondLst>
                            <p:childTnLst>
                              <p:par>
                                <p:cTn id="60" presetID="1" presetClass="entr" presetSubtype="0" fill="hold" nodeType="afterEffect">
                                  <p:stCondLst>
                                    <p:cond delay="300"/>
                                  </p:stCondLst>
                                  <p:childTnLst>
                                    <p:set>
                                      <p:cBhvr>
                                        <p:cTn id="61" dur="1" fill="hold">
                                          <p:stCondLst>
                                            <p:cond delay="0"/>
                                          </p:stCondLst>
                                        </p:cTn>
                                        <p:tgtEl>
                                          <p:spTgt spid="95"/>
                                        </p:tgtEl>
                                        <p:attrNameLst>
                                          <p:attrName>style.visibility</p:attrName>
                                        </p:attrNameLst>
                                      </p:cBhvr>
                                      <p:to>
                                        <p:strVal val="visible"/>
                                      </p:to>
                                    </p:set>
                                  </p:childTnLst>
                                </p:cTn>
                              </p:par>
                            </p:childTnLst>
                          </p:cTn>
                        </p:par>
                        <p:par>
                          <p:cTn id="62" fill="hold">
                            <p:stCondLst>
                              <p:cond delay="1500"/>
                            </p:stCondLst>
                            <p:childTnLst>
                              <p:par>
                                <p:cTn id="63" presetID="1" presetClass="entr" presetSubtype="0" fill="hold" nodeType="afterEffect">
                                  <p:stCondLst>
                                    <p:cond delay="300"/>
                                  </p:stCondLst>
                                  <p:childTnLst>
                                    <p:set>
                                      <p:cBhvr>
                                        <p:cTn id="64" dur="1" fill="hold">
                                          <p:stCondLst>
                                            <p:cond delay="0"/>
                                          </p:stCondLst>
                                        </p:cTn>
                                        <p:tgtEl>
                                          <p:spTgt spid="96"/>
                                        </p:tgtEl>
                                        <p:attrNameLst>
                                          <p:attrName>style.visibility</p:attrName>
                                        </p:attrNameLst>
                                      </p:cBhvr>
                                      <p:to>
                                        <p:strVal val="visible"/>
                                      </p:to>
                                    </p:set>
                                  </p:childTnLst>
                                </p:cTn>
                              </p:par>
                            </p:childTnLst>
                          </p:cTn>
                        </p:par>
                        <p:par>
                          <p:cTn id="65" fill="hold">
                            <p:stCondLst>
                              <p:cond delay="1800"/>
                            </p:stCondLst>
                            <p:childTnLst>
                              <p:par>
                                <p:cTn id="66" presetID="1" presetClass="entr" presetSubtype="0" fill="hold" nodeType="afterEffect">
                                  <p:stCondLst>
                                    <p:cond delay="300"/>
                                  </p:stCondLst>
                                  <p:childTnLst>
                                    <p:set>
                                      <p:cBhvr>
                                        <p:cTn id="67" dur="1" fill="hold">
                                          <p:stCondLst>
                                            <p:cond delay="0"/>
                                          </p:stCondLst>
                                        </p:cTn>
                                        <p:tgtEl>
                                          <p:spTgt spid="97"/>
                                        </p:tgtEl>
                                        <p:attrNameLst>
                                          <p:attrName>style.visibility</p:attrName>
                                        </p:attrNameLst>
                                      </p:cBhvr>
                                      <p:to>
                                        <p:strVal val="visible"/>
                                      </p:to>
                                    </p:set>
                                  </p:childTnLst>
                                </p:cTn>
                              </p:par>
                            </p:childTnLst>
                          </p:cTn>
                        </p:par>
                        <p:par>
                          <p:cTn id="68" fill="hold">
                            <p:stCondLst>
                              <p:cond delay="2100"/>
                            </p:stCondLst>
                            <p:childTnLst>
                              <p:par>
                                <p:cTn id="69" presetID="1" presetClass="entr" presetSubtype="0" fill="hold" nodeType="afterEffect">
                                  <p:stCondLst>
                                    <p:cond delay="300"/>
                                  </p:stCondLst>
                                  <p:childTnLst>
                                    <p:set>
                                      <p:cBhvr>
                                        <p:cTn id="70" dur="1" fill="hold">
                                          <p:stCondLst>
                                            <p:cond delay="0"/>
                                          </p:stCondLst>
                                        </p:cTn>
                                        <p:tgtEl>
                                          <p:spTgt spid="98"/>
                                        </p:tgtEl>
                                        <p:attrNameLst>
                                          <p:attrName>style.visibility</p:attrName>
                                        </p:attrNameLst>
                                      </p:cBhvr>
                                      <p:to>
                                        <p:strVal val="visible"/>
                                      </p:to>
                                    </p:set>
                                  </p:childTnLst>
                                </p:cTn>
                              </p:par>
                            </p:childTnLst>
                          </p:cTn>
                        </p:par>
                        <p:par>
                          <p:cTn id="71" fill="hold">
                            <p:stCondLst>
                              <p:cond delay="2400"/>
                            </p:stCondLst>
                            <p:childTnLst>
                              <p:par>
                                <p:cTn id="72" presetID="1" presetClass="entr" presetSubtype="0" fill="hold" nodeType="afterEffect">
                                  <p:stCondLst>
                                    <p:cond delay="300"/>
                                  </p:stCondLst>
                                  <p:childTnLst>
                                    <p:set>
                                      <p:cBhvr>
                                        <p:cTn id="73" dur="1" fill="hold">
                                          <p:stCondLst>
                                            <p:cond delay="0"/>
                                          </p:stCondLst>
                                        </p:cTn>
                                        <p:tgtEl>
                                          <p:spTgt spid="99"/>
                                        </p:tgtEl>
                                        <p:attrNameLst>
                                          <p:attrName>style.visibility</p:attrName>
                                        </p:attrNameLst>
                                      </p:cBhvr>
                                      <p:to>
                                        <p:strVal val="visible"/>
                                      </p:to>
                                    </p:set>
                                  </p:childTnLst>
                                </p:cTn>
                              </p:par>
                            </p:childTnLst>
                          </p:cTn>
                        </p:par>
                        <p:par>
                          <p:cTn id="74" fill="hold">
                            <p:stCondLst>
                              <p:cond delay="2700"/>
                            </p:stCondLst>
                            <p:childTnLst>
                              <p:par>
                                <p:cTn id="75" presetID="1" presetClass="entr" presetSubtype="0" fill="hold" nodeType="afterEffect">
                                  <p:stCondLst>
                                    <p:cond delay="300"/>
                                  </p:stCondLst>
                                  <p:childTnLst>
                                    <p:set>
                                      <p:cBhvr>
                                        <p:cTn id="76" dur="1" fill="hold">
                                          <p:stCondLst>
                                            <p:cond delay="0"/>
                                          </p:stCondLst>
                                        </p:cTn>
                                        <p:tgtEl>
                                          <p:spTgt spid="100"/>
                                        </p:tgtEl>
                                        <p:attrNameLst>
                                          <p:attrName>style.visibility</p:attrName>
                                        </p:attrNameLst>
                                      </p:cBhvr>
                                      <p:to>
                                        <p:strVal val="visible"/>
                                      </p:to>
                                    </p:set>
                                  </p:childTnLst>
                                </p:cTn>
                              </p:par>
                            </p:childTnLst>
                          </p:cTn>
                        </p:par>
                        <p:par>
                          <p:cTn id="77" fill="hold">
                            <p:stCondLst>
                              <p:cond delay="3000"/>
                            </p:stCondLst>
                            <p:childTnLst>
                              <p:par>
                                <p:cTn id="78" presetID="1" presetClass="entr" presetSubtype="0" fill="hold" nodeType="afterEffect">
                                  <p:stCondLst>
                                    <p:cond delay="300"/>
                                  </p:stCondLst>
                                  <p:childTnLst>
                                    <p:set>
                                      <p:cBhvr>
                                        <p:cTn id="79" dur="1" fill="hold">
                                          <p:stCondLst>
                                            <p:cond delay="0"/>
                                          </p:stCondLst>
                                        </p:cTn>
                                        <p:tgtEl>
                                          <p:spTgt spid="101"/>
                                        </p:tgtEl>
                                        <p:attrNameLst>
                                          <p:attrName>style.visibility</p:attrName>
                                        </p:attrNameLst>
                                      </p:cBhvr>
                                      <p:to>
                                        <p:strVal val="visible"/>
                                      </p:to>
                                    </p:set>
                                  </p:childTnLst>
                                </p:cTn>
                              </p:par>
                            </p:childTnLst>
                          </p:cTn>
                        </p:par>
                        <p:par>
                          <p:cTn id="80" fill="hold">
                            <p:stCondLst>
                              <p:cond delay="3300"/>
                            </p:stCondLst>
                            <p:childTnLst>
                              <p:par>
                                <p:cTn id="81" presetID="1" presetClass="entr" presetSubtype="0" fill="hold" nodeType="afterEffect">
                                  <p:stCondLst>
                                    <p:cond delay="300"/>
                                  </p:stCondLst>
                                  <p:childTnLst>
                                    <p:set>
                                      <p:cBhvr>
                                        <p:cTn id="82" dur="1" fill="hold">
                                          <p:stCondLst>
                                            <p:cond delay="0"/>
                                          </p:stCondLst>
                                        </p:cTn>
                                        <p:tgtEl>
                                          <p:spTgt spid="102"/>
                                        </p:tgtEl>
                                        <p:attrNameLst>
                                          <p:attrName>style.visibility</p:attrName>
                                        </p:attrNameLst>
                                      </p:cBhvr>
                                      <p:to>
                                        <p:strVal val="visible"/>
                                      </p:to>
                                    </p:set>
                                  </p:childTnLst>
                                </p:cTn>
                              </p:par>
                            </p:childTnLst>
                          </p:cTn>
                        </p:par>
                        <p:par>
                          <p:cTn id="83" fill="hold">
                            <p:stCondLst>
                              <p:cond delay="3600"/>
                            </p:stCondLst>
                            <p:childTnLst>
                              <p:par>
                                <p:cTn id="84" presetID="1" presetClass="entr" presetSubtype="0" fill="hold" nodeType="afterEffect">
                                  <p:stCondLst>
                                    <p:cond delay="300"/>
                                  </p:stCondLst>
                                  <p:childTnLst>
                                    <p:set>
                                      <p:cBhvr>
                                        <p:cTn id="85" dur="1" fill="hold">
                                          <p:stCondLst>
                                            <p:cond delay="0"/>
                                          </p:stCondLst>
                                        </p:cTn>
                                        <p:tgtEl>
                                          <p:spTgt spid="103"/>
                                        </p:tgtEl>
                                        <p:attrNameLst>
                                          <p:attrName>style.visibility</p:attrName>
                                        </p:attrNameLst>
                                      </p:cBhvr>
                                      <p:to>
                                        <p:strVal val="visible"/>
                                      </p:to>
                                    </p:set>
                                  </p:childTnLst>
                                </p:cTn>
                              </p:par>
                            </p:childTnLst>
                          </p:cTn>
                        </p:par>
                        <p:par>
                          <p:cTn id="86" fill="hold">
                            <p:stCondLst>
                              <p:cond delay="3900"/>
                            </p:stCondLst>
                            <p:childTnLst>
                              <p:par>
                                <p:cTn id="87" presetID="1" presetClass="entr" presetSubtype="0" fill="hold" nodeType="afterEffect">
                                  <p:stCondLst>
                                    <p:cond delay="300"/>
                                  </p:stCondLst>
                                  <p:childTnLst>
                                    <p:set>
                                      <p:cBhvr>
                                        <p:cTn id="88" dur="1" fill="hold">
                                          <p:stCondLst>
                                            <p:cond delay="0"/>
                                          </p:stCondLst>
                                        </p:cTn>
                                        <p:tgtEl>
                                          <p:spTgt spid="104"/>
                                        </p:tgtEl>
                                        <p:attrNameLst>
                                          <p:attrName>style.visibility</p:attrName>
                                        </p:attrNameLst>
                                      </p:cBhvr>
                                      <p:to>
                                        <p:strVal val="visible"/>
                                      </p:to>
                                    </p:set>
                                  </p:childTnLst>
                                </p:cTn>
                              </p:par>
                            </p:childTnLst>
                          </p:cTn>
                        </p:par>
                        <p:par>
                          <p:cTn id="89" fill="hold">
                            <p:stCondLst>
                              <p:cond delay="4200"/>
                            </p:stCondLst>
                            <p:childTnLst>
                              <p:par>
                                <p:cTn id="90" presetID="1" presetClass="entr" presetSubtype="0" fill="hold" nodeType="afterEffect">
                                  <p:stCondLst>
                                    <p:cond delay="300"/>
                                  </p:stCondLst>
                                  <p:childTnLst>
                                    <p:set>
                                      <p:cBhvr>
                                        <p:cTn id="91" dur="1" fill="hold">
                                          <p:stCondLst>
                                            <p:cond delay="0"/>
                                          </p:stCondLst>
                                        </p:cTn>
                                        <p:tgtEl>
                                          <p:spTgt spid="105"/>
                                        </p:tgtEl>
                                        <p:attrNameLst>
                                          <p:attrName>style.visibility</p:attrName>
                                        </p:attrNameLst>
                                      </p:cBhvr>
                                      <p:to>
                                        <p:strVal val="visible"/>
                                      </p:to>
                                    </p:set>
                                  </p:childTnLst>
                                </p:cTn>
                              </p:par>
                            </p:childTnLst>
                          </p:cTn>
                        </p:par>
                        <p:par>
                          <p:cTn id="92" fill="hold">
                            <p:stCondLst>
                              <p:cond delay="4500"/>
                            </p:stCondLst>
                            <p:childTnLst>
                              <p:par>
                                <p:cTn id="93" presetID="1" presetClass="entr" presetSubtype="0" fill="hold" nodeType="afterEffect">
                                  <p:stCondLst>
                                    <p:cond delay="300"/>
                                  </p:stCondLst>
                                  <p:childTnLst>
                                    <p:set>
                                      <p:cBhvr>
                                        <p:cTn id="94" dur="1" fill="hold">
                                          <p:stCondLst>
                                            <p:cond delay="0"/>
                                          </p:stCondLst>
                                        </p:cTn>
                                        <p:tgtEl>
                                          <p:spTgt spid="106"/>
                                        </p:tgtEl>
                                        <p:attrNameLst>
                                          <p:attrName>style.visibility</p:attrName>
                                        </p:attrNameLst>
                                      </p:cBhvr>
                                      <p:to>
                                        <p:strVal val="visible"/>
                                      </p:to>
                                    </p:set>
                                  </p:childTnLst>
                                </p:cTn>
                              </p:par>
                            </p:childTnLst>
                          </p:cTn>
                        </p:par>
                        <p:par>
                          <p:cTn id="95" fill="hold">
                            <p:stCondLst>
                              <p:cond delay="4800"/>
                            </p:stCondLst>
                            <p:childTnLst>
                              <p:par>
                                <p:cTn id="96" presetID="1" presetClass="entr" presetSubtype="0" fill="hold" nodeType="afterEffect">
                                  <p:stCondLst>
                                    <p:cond delay="300"/>
                                  </p:stCondLst>
                                  <p:childTnLst>
                                    <p:set>
                                      <p:cBhvr>
                                        <p:cTn id="97" dur="1" fill="hold">
                                          <p:stCondLst>
                                            <p:cond delay="0"/>
                                          </p:stCondLst>
                                        </p:cTn>
                                        <p:tgtEl>
                                          <p:spTgt spid="107"/>
                                        </p:tgtEl>
                                        <p:attrNameLst>
                                          <p:attrName>style.visibility</p:attrName>
                                        </p:attrNameLst>
                                      </p:cBhvr>
                                      <p:to>
                                        <p:strVal val="visible"/>
                                      </p:to>
                                    </p:set>
                                  </p:childTnLst>
                                </p:cTn>
                              </p:par>
                            </p:childTnLst>
                          </p:cTn>
                        </p:par>
                        <p:par>
                          <p:cTn id="98" fill="hold">
                            <p:stCondLst>
                              <p:cond delay="5100"/>
                            </p:stCondLst>
                            <p:childTnLst>
                              <p:par>
                                <p:cTn id="99" presetID="1" presetClass="entr" presetSubtype="0" fill="hold" nodeType="afterEffect">
                                  <p:stCondLst>
                                    <p:cond delay="300"/>
                                  </p:stCondLst>
                                  <p:childTnLst>
                                    <p:set>
                                      <p:cBhvr>
                                        <p:cTn id="100" dur="1" fill="hold">
                                          <p:stCondLst>
                                            <p:cond delay="0"/>
                                          </p:stCondLst>
                                        </p:cTn>
                                        <p:tgtEl>
                                          <p:spTgt spid="108"/>
                                        </p:tgtEl>
                                        <p:attrNameLst>
                                          <p:attrName>style.visibility</p:attrName>
                                        </p:attrNameLst>
                                      </p:cBhvr>
                                      <p:to>
                                        <p:strVal val="visible"/>
                                      </p:to>
                                    </p:set>
                                  </p:childTnLst>
                                </p:cTn>
                              </p:par>
                            </p:childTnLst>
                          </p:cTn>
                        </p:par>
                        <p:par>
                          <p:cTn id="101" fill="hold">
                            <p:stCondLst>
                              <p:cond delay="5400"/>
                            </p:stCondLst>
                            <p:childTnLst>
                              <p:par>
                                <p:cTn id="102" presetID="1" presetClass="entr" presetSubtype="0" fill="hold" nodeType="afterEffect">
                                  <p:stCondLst>
                                    <p:cond delay="300"/>
                                  </p:stCondLst>
                                  <p:childTnLst>
                                    <p:set>
                                      <p:cBhvr>
                                        <p:cTn id="103" dur="1" fill="hold">
                                          <p:stCondLst>
                                            <p:cond delay="0"/>
                                          </p:stCondLst>
                                        </p:cTn>
                                        <p:tgtEl>
                                          <p:spTgt spid="109"/>
                                        </p:tgtEl>
                                        <p:attrNameLst>
                                          <p:attrName>style.visibility</p:attrName>
                                        </p:attrNameLst>
                                      </p:cBhvr>
                                      <p:to>
                                        <p:strVal val="visible"/>
                                      </p:to>
                                    </p:set>
                                  </p:childTnLst>
                                </p:cTn>
                              </p:par>
                            </p:childTnLst>
                          </p:cTn>
                        </p:par>
                        <p:par>
                          <p:cTn id="104" fill="hold">
                            <p:stCondLst>
                              <p:cond delay="5700"/>
                            </p:stCondLst>
                            <p:childTnLst>
                              <p:par>
                                <p:cTn id="105" presetID="1" presetClass="entr" presetSubtype="0" fill="hold" nodeType="afterEffect">
                                  <p:stCondLst>
                                    <p:cond delay="300"/>
                                  </p:stCondLst>
                                  <p:childTnLst>
                                    <p:set>
                                      <p:cBhvr>
                                        <p:cTn id="106" dur="1" fill="hold">
                                          <p:stCondLst>
                                            <p:cond delay="0"/>
                                          </p:stCondLst>
                                        </p:cTn>
                                        <p:tgtEl>
                                          <p:spTgt spid="110"/>
                                        </p:tgtEl>
                                        <p:attrNameLst>
                                          <p:attrName>style.visibility</p:attrName>
                                        </p:attrNameLst>
                                      </p:cBhvr>
                                      <p:to>
                                        <p:strVal val="visible"/>
                                      </p:to>
                                    </p:set>
                                  </p:childTnLst>
                                </p:cTn>
                              </p:par>
                            </p:childTnLst>
                          </p:cTn>
                        </p:par>
                        <p:par>
                          <p:cTn id="107" fill="hold">
                            <p:stCondLst>
                              <p:cond delay="6000"/>
                            </p:stCondLst>
                            <p:childTnLst>
                              <p:par>
                                <p:cTn id="108" presetID="1" presetClass="entr" presetSubtype="0" fill="hold" nodeType="afterEffect">
                                  <p:stCondLst>
                                    <p:cond delay="300"/>
                                  </p:stCondLst>
                                  <p:childTnLst>
                                    <p:set>
                                      <p:cBhvr>
                                        <p:cTn id="109" dur="1" fill="hold">
                                          <p:stCondLst>
                                            <p:cond delay="0"/>
                                          </p:stCondLst>
                                        </p:cTn>
                                        <p:tgtEl>
                                          <p:spTgt spid="111"/>
                                        </p:tgtEl>
                                        <p:attrNameLst>
                                          <p:attrName>style.visibility</p:attrName>
                                        </p:attrNameLst>
                                      </p:cBhvr>
                                      <p:to>
                                        <p:strVal val="visible"/>
                                      </p:to>
                                    </p:set>
                                  </p:childTnLst>
                                </p:cTn>
                              </p:par>
                            </p:childTnLst>
                          </p:cTn>
                        </p:par>
                        <p:par>
                          <p:cTn id="110" fill="hold">
                            <p:stCondLst>
                              <p:cond delay="6300"/>
                            </p:stCondLst>
                            <p:childTnLst>
                              <p:par>
                                <p:cTn id="111" presetID="1" presetClass="entr" presetSubtype="0" fill="hold" nodeType="afterEffect">
                                  <p:stCondLst>
                                    <p:cond delay="300"/>
                                  </p:stCondLst>
                                  <p:childTnLst>
                                    <p:set>
                                      <p:cBhvr>
                                        <p:cTn id="112" dur="1" fill="hold">
                                          <p:stCondLst>
                                            <p:cond delay="0"/>
                                          </p:stCondLst>
                                        </p:cTn>
                                        <p:tgtEl>
                                          <p:spTgt spid="112"/>
                                        </p:tgtEl>
                                        <p:attrNameLst>
                                          <p:attrName>style.visibility</p:attrName>
                                        </p:attrNameLst>
                                      </p:cBhvr>
                                      <p:to>
                                        <p:strVal val="visible"/>
                                      </p:to>
                                    </p:set>
                                  </p:childTnLst>
                                </p:cTn>
                              </p:par>
                            </p:childTnLst>
                          </p:cTn>
                        </p:par>
                        <p:par>
                          <p:cTn id="113" fill="hold">
                            <p:stCondLst>
                              <p:cond delay="6600"/>
                            </p:stCondLst>
                            <p:childTnLst>
                              <p:par>
                                <p:cTn id="114" presetID="1" presetClass="entr" presetSubtype="0" fill="hold" nodeType="afterEffect">
                                  <p:stCondLst>
                                    <p:cond delay="300"/>
                                  </p:stCondLst>
                                  <p:childTnLst>
                                    <p:set>
                                      <p:cBhvr>
                                        <p:cTn id="115" dur="1" fill="hold">
                                          <p:stCondLst>
                                            <p:cond delay="0"/>
                                          </p:stCondLst>
                                        </p:cTn>
                                        <p:tgtEl>
                                          <p:spTgt spid="113"/>
                                        </p:tgtEl>
                                        <p:attrNameLst>
                                          <p:attrName>style.visibility</p:attrName>
                                        </p:attrNameLst>
                                      </p:cBhvr>
                                      <p:to>
                                        <p:strVal val="visible"/>
                                      </p:to>
                                    </p:set>
                                  </p:childTnLst>
                                </p:cTn>
                              </p:par>
                            </p:childTnLst>
                          </p:cTn>
                        </p:par>
                        <p:par>
                          <p:cTn id="116" fill="hold">
                            <p:stCondLst>
                              <p:cond delay="6900"/>
                            </p:stCondLst>
                            <p:childTnLst>
                              <p:par>
                                <p:cTn id="117" presetID="1" presetClass="entr" presetSubtype="0" fill="hold" nodeType="afterEffect">
                                  <p:stCondLst>
                                    <p:cond delay="300"/>
                                  </p:stCondLst>
                                  <p:childTnLst>
                                    <p:set>
                                      <p:cBhvr>
                                        <p:cTn id="118" dur="1" fill="hold">
                                          <p:stCondLst>
                                            <p:cond delay="0"/>
                                          </p:stCondLst>
                                        </p:cTn>
                                        <p:tgtEl>
                                          <p:spTgt spid="114"/>
                                        </p:tgtEl>
                                        <p:attrNameLst>
                                          <p:attrName>style.visibility</p:attrName>
                                        </p:attrNameLst>
                                      </p:cBhvr>
                                      <p:to>
                                        <p:strVal val="visible"/>
                                      </p:to>
                                    </p:set>
                                  </p:childTnLst>
                                </p:cTn>
                              </p:par>
                            </p:childTnLst>
                          </p:cTn>
                        </p:par>
                        <p:par>
                          <p:cTn id="119" fill="hold">
                            <p:stCondLst>
                              <p:cond delay="7200"/>
                            </p:stCondLst>
                            <p:childTnLst>
                              <p:par>
                                <p:cTn id="120" presetID="1" presetClass="entr" presetSubtype="0" fill="hold" nodeType="afterEffect">
                                  <p:stCondLst>
                                    <p:cond delay="300"/>
                                  </p:stCondLst>
                                  <p:childTnLst>
                                    <p:set>
                                      <p:cBhvr>
                                        <p:cTn id="121" dur="1" fill="hold">
                                          <p:stCondLst>
                                            <p:cond delay="0"/>
                                          </p:stCondLst>
                                        </p:cTn>
                                        <p:tgtEl>
                                          <p:spTgt spid="115"/>
                                        </p:tgtEl>
                                        <p:attrNameLst>
                                          <p:attrName>style.visibility</p:attrName>
                                        </p:attrNameLst>
                                      </p:cBhvr>
                                      <p:to>
                                        <p:strVal val="visible"/>
                                      </p:to>
                                    </p:set>
                                  </p:childTnLst>
                                </p:cTn>
                              </p:par>
                            </p:childTnLst>
                          </p:cTn>
                        </p:par>
                        <p:par>
                          <p:cTn id="122" fill="hold">
                            <p:stCondLst>
                              <p:cond delay="7500"/>
                            </p:stCondLst>
                            <p:childTnLst>
                              <p:par>
                                <p:cTn id="123" presetID="1" presetClass="entr" presetSubtype="0" fill="hold" nodeType="afterEffect">
                                  <p:stCondLst>
                                    <p:cond delay="300"/>
                                  </p:stCondLst>
                                  <p:childTnLst>
                                    <p:set>
                                      <p:cBhvr>
                                        <p:cTn id="124" dur="1" fill="hold">
                                          <p:stCondLst>
                                            <p:cond delay="0"/>
                                          </p:stCondLst>
                                        </p:cTn>
                                        <p:tgtEl>
                                          <p:spTgt spid="116"/>
                                        </p:tgtEl>
                                        <p:attrNameLst>
                                          <p:attrName>style.visibility</p:attrName>
                                        </p:attrNameLst>
                                      </p:cBhvr>
                                      <p:to>
                                        <p:strVal val="visible"/>
                                      </p:to>
                                    </p:set>
                                  </p:childTnLst>
                                </p:cTn>
                              </p:par>
                            </p:childTnLst>
                          </p:cTn>
                        </p:par>
                        <p:par>
                          <p:cTn id="125" fill="hold">
                            <p:stCondLst>
                              <p:cond delay="7800"/>
                            </p:stCondLst>
                            <p:childTnLst>
                              <p:par>
                                <p:cTn id="126" presetID="1" presetClass="entr" presetSubtype="0" fill="hold" nodeType="afterEffect">
                                  <p:stCondLst>
                                    <p:cond delay="300"/>
                                  </p:stCondLst>
                                  <p:childTnLst>
                                    <p:set>
                                      <p:cBhvr>
                                        <p:cTn id="127" dur="1" fill="hold">
                                          <p:stCondLst>
                                            <p:cond delay="0"/>
                                          </p:stCondLst>
                                        </p:cTn>
                                        <p:tgtEl>
                                          <p:spTgt spid="117"/>
                                        </p:tgtEl>
                                        <p:attrNameLst>
                                          <p:attrName>style.visibility</p:attrName>
                                        </p:attrNameLst>
                                      </p:cBhvr>
                                      <p:to>
                                        <p:strVal val="visible"/>
                                      </p:to>
                                    </p:set>
                                  </p:childTnLst>
                                </p:cTn>
                              </p:par>
                            </p:childTnLst>
                          </p:cTn>
                        </p:par>
                        <p:par>
                          <p:cTn id="128" fill="hold">
                            <p:stCondLst>
                              <p:cond delay="8100"/>
                            </p:stCondLst>
                            <p:childTnLst>
                              <p:par>
                                <p:cTn id="129" presetID="1" presetClass="entr" presetSubtype="0" fill="hold" nodeType="afterEffect">
                                  <p:stCondLst>
                                    <p:cond delay="300"/>
                                  </p:stCondLst>
                                  <p:childTnLst>
                                    <p:set>
                                      <p:cBhvr>
                                        <p:cTn id="130" dur="1" fill="hold">
                                          <p:stCondLst>
                                            <p:cond delay="0"/>
                                          </p:stCondLst>
                                        </p:cTn>
                                        <p:tgtEl>
                                          <p:spTgt spid="118"/>
                                        </p:tgtEl>
                                        <p:attrNameLst>
                                          <p:attrName>style.visibility</p:attrName>
                                        </p:attrNameLst>
                                      </p:cBhvr>
                                      <p:to>
                                        <p:strVal val="visible"/>
                                      </p:to>
                                    </p:set>
                                  </p:childTnLst>
                                </p:cTn>
                              </p:par>
                            </p:childTnLst>
                          </p:cTn>
                        </p:par>
                        <p:par>
                          <p:cTn id="131" fill="hold">
                            <p:stCondLst>
                              <p:cond delay="8400"/>
                            </p:stCondLst>
                            <p:childTnLst>
                              <p:par>
                                <p:cTn id="132" presetID="1" presetClass="entr" presetSubtype="0" fill="hold" nodeType="afterEffect">
                                  <p:stCondLst>
                                    <p:cond delay="300"/>
                                  </p:stCondLst>
                                  <p:childTnLst>
                                    <p:set>
                                      <p:cBhvr>
                                        <p:cTn id="133" dur="1" fill="hold">
                                          <p:stCondLst>
                                            <p:cond delay="0"/>
                                          </p:stCondLst>
                                        </p:cTn>
                                        <p:tgtEl>
                                          <p:spTgt spid="119"/>
                                        </p:tgtEl>
                                        <p:attrNameLst>
                                          <p:attrName>style.visibility</p:attrName>
                                        </p:attrNameLst>
                                      </p:cBhvr>
                                      <p:to>
                                        <p:strVal val="visible"/>
                                      </p:to>
                                    </p:set>
                                  </p:childTnLst>
                                </p:cTn>
                              </p:par>
                            </p:childTnLst>
                          </p:cTn>
                        </p:par>
                        <p:par>
                          <p:cTn id="134" fill="hold">
                            <p:stCondLst>
                              <p:cond delay="8700"/>
                            </p:stCondLst>
                            <p:childTnLst>
                              <p:par>
                                <p:cTn id="135" presetID="1" presetClass="entr" presetSubtype="0" fill="hold" nodeType="afterEffect">
                                  <p:stCondLst>
                                    <p:cond delay="300"/>
                                  </p:stCondLst>
                                  <p:childTnLst>
                                    <p:set>
                                      <p:cBhvr>
                                        <p:cTn id="136" dur="1" fill="hold">
                                          <p:stCondLst>
                                            <p:cond delay="0"/>
                                          </p:stCondLst>
                                        </p:cTn>
                                        <p:tgtEl>
                                          <p:spTgt spid="120"/>
                                        </p:tgtEl>
                                        <p:attrNameLst>
                                          <p:attrName>style.visibility</p:attrName>
                                        </p:attrNameLst>
                                      </p:cBhvr>
                                      <p:to>
                                        <p:strVal val="visible"/>
                                      </p:to>
                                    </p:set>
                                  </p:childTnLst>
                                </p:cTn>
                              </p:par>
                            </p:childTnLst>
                          </p:cTn>
                        </p:par>
                        <p:par>
                          <p:cTn id="137" fill="hold">
                            <p:stCondLst>
                              <p:cond delay="9000"/>
                            </p:stCondLst>
                            <p:childTnLst>
                              <p:par>
                                <p:cTn id="138" presetID="1" presetClass="entr" presetSubtype="0" fill="hold" nodeType="afterEffect">
                                  <p:stCondLst>
                                    <p:cond delay="300"/>
                                  </p:stCondLst>
                                  <p:childTnLst>
                                    <p:set>
                                      <p:cBhvr>
                                        <p:cTn id="139" dur="1" fill="hold">
                                          <p:stCondLst>
                                            <p:cond delay="0"/>
                                          </p:stCondLst>
                                        </p:cTn>
                                        <p:tgtEl>
                                          <p:spTgt spid="121"/>
                                        </p:tgtEl>
                                        <p:attrNameLst>
                                          <p:attrName>style.visibility</p:attrName>
                                        </p:attrNameLst>
                                      </p:cBhvr>
                                      <p:to>
                                        <p:strVal val="visible"/>
                                      </p:to>
                                    </p:set>
                                  </p:childTnLst>
                                </p:cTn>
                              </p:par>
                            </p:childTnLst>
                          </p:cTn>
                        </p:par>
                        <p:par>
                          <p:cTn id="140" fill="hold">
                            <p:stCondLst>
                              <p:cond delay="9300"/>
                            </p:stCondLst>
                            <p:childTnLst>
                              <p:par>
                                <p:cTn id="141" presetID="1" presetClass="entr" presetSubtype="0" fill="hold" nodeType="afterEffect">
                                  <p:stCondLst>
                                    <p:cond delay="300"/>
                                  </p:stCondLst>
                                  <p:childTnLst>
                                    <p:set>
                                      <p:cBhvr>
                                        <p:cTn id="142" dur="1" fill="hold">
                                          <p:stCondLst>
                                            <p:cond delay="0"/>
                                          </p:stCondLst>
                                        </p:cTn>
                                        <p:tgtEl>
                                          <p:spTgt spid="122"/>
                                        </p:tgtEl>
                                        <p:attrNameLst>
                                          <p:attrName>style.visibility</p:attrName>
                                        </p:attrNameLst>
                                      </p:cBhvr>
                                      <p:to>
                                        <p:strVal val="visible"/>
                                      </p:to>
                                    </p:set>
                                  </p:childTnLst>
                                </p:cTn>
                              </p:par>
                            </p:childTnLst>
                          </p:cTn>
                        </p:par>
                        <p:par>
                          <p:cTn id="143" fill="hold">
                            <p:stCondLst>
                              <p:cond delay="9600"/>
                            </p:stCondLst>
                            <p:childTnLst>
                              <p:par>
                                <p:cTn id="144" presetID="1" presetClass="entr" presetSubtype="0" fill="hold" nodeType="afterEffect">
                                  <p:stCondLst>
                                    <p:cond delay="300"/>
                                  </p:stCondLst>
                                  <p:childTnLst>
                                    <p:set>
                                      <p:cBhvr>
                                        <p:cTn id="145" dur="1" fill="hold">
                                          <p:stCondLst>
                                            <p:cond delay="0"/>
                                          </p:stCondLst>
                                        </p:cTn>
                                        <p:tgtEl>
                                          <p:spTgt spid="123"/>
                                        </p:tgtEl>
                                        <p:attrNameLst>
                                          <p:attrName>style.visibility</p:attrName>
                                        </p:attrNameLst>
                                      </p:cBhvr>
                                      <p:to>
                                        <p:strVal val="visible"/>
                                      </p:to>
                                    </p:set>
                                  </p:childTnLst>
                                </p:cTn>
                              </p:par>
                            </p:childTnLst>
                          </p:cTn>
                        </p:par>
                        <p:par>
                          <p:cTn id="146" fill="hold">
                            <p:stCondLst>
                              <p:cond delay="9900"/>
                            </p:stCondLst>
                            <p:childTnLst>
                              <p:par>
                                <p:cTn id="147" presetID="1" presetClass="entr" presetSubtype="0" fill="hold" nodeType="afterEffect">
                                  <p:stCondLst>
                                    <p:cond delay="300"/>
                                  </p:stCondLst>
                                  <p:childTnLst>
                                    <p:set>
                                      <p:cBhvr>
                                        <p:cTn id="148" dur="1" fill="hold">
                                          <p:stCondLst>
                                            <p:cond delay="0"/>
                                          </p:stCondLst>
                                        </p:cTn>
                                        <p:tgtEl>
                                          <p:spTgt spid="124"/>
                                        </p:tgtEl>
                                        <p:attrNameLst>
                                          <p:attrName>style.visibility</p:attrName>
                                        </p:attrNameLst>
                                      </p:cBhvr>
                                      <p:to>
                                        <p:strVal val="visible"/>
                                      </p:to>
                                    </p:set>
                                  </p:childTnLst>
                                </p:cTn>
                              </p:par>
                            </p:childTnLst>
                          </p:cTn>
                        </p:par>
                        <p:par>
                          <p:cTn id="149" fill="hold">
                            <p:stCondLst>
                              <p:cond delay="10200"/>
                            </p:stCondLst>
                            <p:childTnLst>
                              <p:par>
                                <p:cTn id="150" presetID="1" presetClass="entr" presetSubtype="0" fill="hold" nodeType="afterEffect">
                                  <p:stCondLst>
                                    <p:cond delay="300"/>
                                  </p:stCondLst>
                                  <p:childTnLst>
                                    <p:set>
                                      <p:cBhvr>
                                        <p:cTn id="151"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1724561"/>
            <a:ext cx="3137452" cy="1323439"/>
          </a:xfrm>
          <a:prstGeom prst="rect">
            <a:avLst/>
          </a:prstGeom>
          <a:noFill/>
        </p:spPr>
        <p:txBody>
          <a:bodyPr wrap="square" rtlCol="0">
            <a:spAutoFit/>
          </a:bodyPr>
          <a:lstStyle/>
          <a:p>
            <a:pPr algn="ctr"/>
            <a:r>
              <a:rPr lang="en-US" sz="1600" dirty="0" smtClean="0"/>
              <a:t>Build and strengthen a global network of CT experts and practitioners committed to supporting US efforts against terrorists and their organizations</a:t>
            </a:r>
          </a:p>
        </p:txBody>
      </p:sp>
      <p:sp>
        <p:nvSpPr>
          <p:cNvPr id="12" name="TextBox 11"/>
          <p:cNvSpPr txBox="1"/>
          <p:nvPr/>
        </p:nvSpPr>
        <p:spPr>
          <a:xfrm>
            <a:off x="0" y="712113"/>
            <a:ext cx="9144000" cy="430887"/>
          </a:xfrm>
          <a:prstGeom prst="rect">
            <a:avLst/>
          </a:prstGeom>
          <a:noFill/>
        </p:spPr>
        <p:txBody>
          <a:bodyPr wrap="square" rtlCol="0">
            <a:spAutoFit/>
          </a:bodyPr>
          <a:lstStyle/>
          <a:p>
            <a:pPr algn="ctr"/>
            <a:r>
              <a:rPr lang="en-US" sz="2200" dirty="0" smtClean="0"/>
              <a:t>Needs, Gaps, Solutions</a:t>
            </a:r>
            <a:endParaRPr lang="en-US" sz="2200" dirty="0"/>
          </a:p>
        </p:txBody>
      </p:sp>
      <p:sp>
        <p:nvSpPr>
          <p:cNvPr id="13" name="TextBox 12"/>
          <p:cNvSpPr txBox="1"/>
          <p:nvPr/>
        </p:nvSpPr>
        <p:spPr>
          <a:xfrm>
            <a:off x="5257800" y="1752600"/>
            <a:ext cx="3733800" cy="1446550"/>
          </a:xfrm>
          <a:prstGeom prst="rect">
            <a:avLst/>
          </a:prstGeom>
          <a:noFill/>
        </p:spPr>
        <p:txBody>
          <a:bodyPr wrap="square" rtlCol="0">
            <a:spAutoFit/>
          </a:bodyPr>
          <a:lstStyle/>
          <a:p>
            <a:pPr algn="ctr"/>
            <a:r>
              <a:rPr lang="en-US" sz="1600" dirty="0" smtClean="0"/>
              <a:t>Limited reach to international CT experts and practitioners, and</a:t>
            </a:r>
          </a:p>
          <a:p>
            <a:pPr algn="ctr"/>
            <a:endParaRPr lang="en-US" sz="600" dirty="0" smtClean="0"/>
          </a:p>
          <a:p>
            <a:pPr algn="ctr"/>
            <a:r>
              <a:rPr lang="en-US" sz="1600" dirty="0" smtClean="0"/>
              <a:t>Limited, short-term and intermittent meaningful contact and collaboration using traditional means</a:t>
            </a:r>
          </a:p>
        </p:txBody>
      </p:sp>
      <p:sp>
        <p:nvSpPr>
          <p:cNvPr id="14" name="TextBox 13"/>
          <p:cNvSpPr txBox="1"/>
          <p:nvPr/>
        </p:nvSpPr>
        <p:spPr>
          <a:xfrm>
            <a:off x="1143000" y="1339096"/>
            <a:ext cx="1066800" cy="461665"/>
          </a:xfrm>
          <a:prstGeom prst="rect">
            <a:avLst/>
          </a:prstGeom>
          <a:noFill/>
        </p:spPr>
        <p:txBody>
          <a:bodyPr wrap="square" rtlCol="0">
            <a:spAutoFit/>
          </a:bodyPr>
          <a:lstStyle/>
          <a:p>
            <a:r>
              <a:rPr lang="en-US" dirty="0" smtClean="0"/>
              <a:t>Needs</a:t>
            </a:r>
            <a:endParaRPr lang="en-US" dirty="0"/>
          </a:p>
        </p:txBody>
      </p:sp>
      <p:sp>
        <p:nvSpPr>
          <p:cNvPr id="15" name="TextBox 14"/>
          <p:cNvSpPr txBox="1"/>
          <p:nvPr/>
        </p:nvSpPr>
        <p:spPr>
          <a:xfrm>
            <a:off x="6705600" y="1295400"/>
            <a:ext cx="1066800" cy="461665"/>
          </a:xfrm>
          <a:prstGeom prst="rect">
            <a:avLst/>
          </a:prstGeom>
          <a:noFill/>
        </p:spPr>
        <p:txBody>
          <a:bodyPr wrap="square" rtlCol="0">
            <a:spAutoFit/>
          </a:bodyPr>
          <a:lstStyle/>
          <a:p>
            <a:r>
              <a:rPr lang="en-US" dirty="0" smtClean="0"/>
              <a:t>Gaps</a:t>
            </a:r>
            <a:endParaRPr lang="en-US" dirty="0"/>
          </a:p>
        </p:txBody>
      </p:sp>
      <p:sp>
        <p:nvSpPr>
          <p:cNvPr id="16" name="TextBox 15"/>
          <p:cNvSpPr txBox="1"/>
          <p:nvPr/>
        </p:nvSpPr>
        <p:spPr>
          <a:xfrm>
            <a:off x="3657600" y="2980253"/>
            <a:ext cx="1524000" cy="461665"/>
          </a:xfrm>
          <a:prstGeom prst="rect">
            <a:avLst/>
          </a:prstGeom>
          <a:noFill/>
        </p:spPr>
        <p:txBody>
          <a:bodyPr wrap="square" rtlCol="0">
            <a:spAutoFit/>
          </a:bodyPr>
          <a:lstStyle/>
          <a:p>
            <a:r>
              <a:rPr lang="en-US" dirty="0" smtClean="0"/>
              <a:t>Solutions</a:t>
            </a:r>
            <a:endParaRPr lang="en-US" dirty="0"/>
          </a:p>
        </p:txBody>
      </p:sp>
      <p:sp>
        <p:nvSpPr>
          <p:cNvPr id="17" name="TextBox 16"/>
          <p:cNvSpPr txBox="1"/>
          <p:nvPr/>
        </p:nvSpPr>
        <p:spPr>
          <a:xfrm>
            <a:off x="0" y="178713"/>
            <a:ext cx="9144000" cy="584775"/>
          </a:xfrm>
          <a:prstGeom prst="rect">
            <a:avLst/>
          </a:prstGeom>
          <a:noFill/>
        </p:spPr>
        <p:txBody>
          <a:bodyPr wrap="square" rtlCol="0">
            <a:spAutoFit/>
          </a:bodyPr>
          <a:lstStyle/>
          <a:p>
            <a:pPr algn="ctr"/>
            <a:r>
              <a:rPr lang="en-US" sz="3200" dirty="0" smtClean="0"/>
              <a:t>CTFP ECCO Project</a:t>
            </a:r>
            <a:endParaRPr lang="en-US" sz="3200" dirty="0"/>
          </a:p>
        </p:txBody>
      </p:sp>
      <p:sp>
        <p:nvSpPr>
          <p:cNvPr id="18" name="TextBox 17"/>
          <p:cNvSpPr txBox="1"/>
          <p:nvPr/>
        </p:nvSpPr>
        <p:spPr>
          <a:xfrm>
            <a:off x="2514600" y="3365718"/>
            <a:ext cx="3733800" cy="1815882"/>
          </a:xfrm>
          <a:prstGeom prst="rect">
            <a:avLst/>
          </a:prstGeom>
          <a:noFill/>
        </p:spPr>
        <p:txBody>
          <a:bodyPr wrap="square" rtlCol="0">
            <a:spAutoFit/>
          </a:bodyPr>
          <a:lstStyle/>
          <a:p>
            <a:pPr algn="ctr"/>
            <a:r>
              <a:rPr lang="en-US" sz="1600" dirty="0" smtClean="0"/>
              <a:t>Establish and sustain a global network of CT experts and practitioners using a web-delivered knowledge management and collaboration platform that will significantly extend our reach to international communities and support sustained global CT partnerships</a:t>
            </a:r>
          </a:p>
        </p:txBody>
      </p:sp>
      <p:sp>
        <p:nvSpPr>
          <p:cNvPr id="19" name="TextBox 18"/>
          <p:cNvSpPr txBox="1"/>
          <p:nvPr/>
        </p:nvSpPr>
        <p:spPr>
          <a:xfrm>
            <a:off x="6400800" y="5105400"/>
            <a:ext cx="2590800" cy="1015663"/>
          </a:xfrm>
          <a:prstGeom prst="rect">
            <a:avLst/>
          </a:prstGeom>
          <a:noFill/>
        </p:spPr>
        <p:txBody>
          <a:bodyPr wrap="square" rtlCol="0">
            <a:spAutoFit/>
          </a:bodyPr>
          <a:lstStyle/>
          <a:p>
            <a:pPr algn="ctr"/>
            <a:r>
              <a:rPr lang="en-US" sz="2000" i="1" dirty="0" smtClean="0"/>
              <a:t>Create the networks that fight the networks</a:t>
            </a:r>
          </a:p>
        </p:txBody>
      </p:sp>
      <p:pic>
        <p:nvPicPr>
          <p:cNvPr id="20" name="Picture 19" descr="CTFP_Seal.jpg"/>
          <p:cNvPicPr>
            <a:picLocks noChangeAspect="1"/>
          </p:cNvPicPr>
          <p:nvPr/>
        </p:nvPicPr>
        <p:blipFill>
          <a:blip r:embed="rId2" cstate="print">
            <a:clrChange>
              <a:clrFrom>
                <a:srgbClr val="FFFFFF"/>
              </a:clrFrom>
              <a:clrTo>
                <a:srgbClr val="FFFFFF">
                  <a:alpha val="0"/>
                </a:srgbClr>
              </a:clrTo>
            </a:clrChange>
            <a:lum contrast="30000"/>
          </a:blip>
          <a:stretch>
            <a:fillRect/>
          </a:stretch>
        </p:blipFill>
        <p:spPr>
          <a:xfrm>
            <a:off x="304800" y="4495800"/>
            <a:ext cx="1828800" cy="1834896"/>
          </a:xfrm>
          <a:prstGeom prst="rect">
            <a:avLst/>
          </a:prstGeom>
          <a:ln w="0">
            <a:noFill/>
          </a:ln>
        </p:spPr>
      </p:pic>
      <p:sp>
        <p:nvSpPr>
          <p:cNvPr id="21" name="Rectangle 20"/>
          <p:cNvSpPr/>
          <p:nvPr/>
        </p:nvSpPr>
        <p:spPr>
          <a:xfrm>
            <a:off x="152400" y="3124200"/>
            <a:ext cx="2057400" cy="553998"/>
          </a:xfrm>
          <a:prstGeom prst="rect">
            <a:avLst/>
          </a:prstGeom>
          <a:solidFill>
            <a:schemeClr val="bg1">
              <a:lumMod val="75000"/>
            </a:schemeClr>
          </a:solidFill>
          <a:ln w="6350">
            <a:solidFill>
              <a:schemeClr val="tx1"/>
            </a:solidFill>
          </a:ln>
        </p:spPr>
        <p:txBody>
          <a:bodyPr wrap="square">
            <a:spAutoFit/>
          </a:bodyPr>
          <a:lstStyle/>
          <a:p>
            <a:r>
              <a:rPr lang="en-US" sz="1000" i="1" dirty="0" smtClean="0">
                <a:solidFill>
                  <a:schemeClr val="tx1"/>
                </a:solidFill>
              </a:rPr>
              <a:t>“The worldwide CT network does</a:t>
            </a:r>
          </a:p>
          <a:p>
            <a:r>
              <a:rPr lang="en-US" sz="1000" i="1" dirty="0" smtClean="0">
                <a:solidFill>
                  <a:schemeClr val="tx1"/>
                </a:solidFill>
              </a:rPr>
              <a:t>exist! And all this thanks to you!”</a:t>
            </a:r>
          </a:p>
          <a:p>
            <a:r>
              <a:rPr lang="en-US" sz="1000" dirty="0" smtClean="0">
                <a:solidFill>
                  <a:schemeClr val="tx1"/>
                </a:solidFill>
              </a:rPr>
              <a:t>          --CISA Romanian Alumnus</a:t>
            </a:r>
            <a:endParaRPr lang="en-US" sz="10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53000" y="1828800"/>
            <a:ext cx="3810000" cy="1738938"/>
          </a:xfrm>
          <a:prstGeom prst="rect">
            <a:avLst/>
          </a:prstGeom>
          <a:noFill/>
        </p:spPr>
        <p:txBody>
          <a:bodyPr wrap="square" rtlCol="0">
            <a:spAutoFit/>
          </a:bodyPr>
          <a:lstStyle/>
          <a:p>
            <a:r>
              <a:rPr lang="en-US" sz="1600" dirty="0" smtClean="0"/>
              <a:t>CTFP has created a legitimate environment for international CT collaboration with courses and outreach</a:t>
            </a:r>
          </a:p>
          <a:p>
            <a:endParaRPr lang="en-US" sz="700" dirty="0" smtClean="0"/>
          </a:p>
          <a:p>
            <a:r>
              <a:rPr lang="en-US" sz="1600" dirty="0" smtClean="0"/>
              <a:t>We extend this environment where international exchange can take place without raising red flags</a:t>
            </a:r>
          </a:p>
        </p:txBody>
      </p:sp>
      <p:sp>
        <p:nvSpPr>
          <p:cNvPr id="12" name="TextBox 11"/>
          <p:cNvSpPr txBox="1"/>
          <p:nvPr/>
        </p:nvSpPr>
        <p:spPr>
          <a:xfrm>
            <a:off x="0" y="712113"/>
            <a:ext cx="9144000" cy="430887"/>
          </a:xfrm>
          <a:prstGeom prst="rect">
            <a:avLst/>
          </a:prstGeom>
          <a:noFill/>
        </p:spPr>
        <p:txBody>
          <a:bodyPr wrap="square" rtlCol="0">
            <a:spAutoFit/>
          </a:bodyPr>
          <a:lstStyle/>
          <a:p>
            <a:pPr algn="ctr"/>
            <a:r>
              <a:rPr lang="en-US" sz="2200" dirty="0" smtClean="0"/>
              <a:t>Addressing the Gaps</a:t>
            </a:r>
            <a:endParaRPr lang="en-US" sz="2200" dirty="0"/>
          </a:p>
        </p:txBody>
      </p:sp>
      <p:sp>
        <p:nvSpPr>
          <p:cNvPr id="13" name="TextBox 12"/>
          <p:cNvSpPr txBox="1"/>
          <p:nvPr/>
        </p:nvSpPr>
        <p:spPr>
          <a:xfrm>
            <a:off x="152400" y="1847910"/>
            <a:ext cx="3581400" cy="830997"/>
          </a:xfrm>
          <a:prstGeom prst="rect">
            <a:avLst/>
          </a:prstGeom>
          <a:noFill/>
        </p:spPr>
        <p:txBody>
          <a:bodyPr wrap="square" rtlCol="0">
            <a:spAutoFit/>
          </a:bodyPr>
          <a:lstStyle/>
          <a:p>
            <a:r>
              <a:rPr lang="en-US" sz="1600" dirty="0" smtClean="0"/>
              <a:t>We can reach any CT practitioner with an internet connection, anywhere in the world</a:t>
            </a:r>
          </a:p>
        </p:txBody>
      </p:sp>
      <p:sp>
        <p:nvSpPr>
          <p:cNvPr id="14" name="TextBox 13"/>
          <p:cNvSpPr txBox="1"/>
          <p:nvPr/>
        </p:nvSpPr>
        <p:spPr>
          <a:xfrm>
            <a:off x="5105400" y="1371600"/>
            <a:ext cx="3505200" cy="461665"/>
          </a:xfrm>
          <a:prstGeom prst="rect">
            <a:avLst/>
          </a:prstGeom>
          <a:noFill/>
        </p:spPr>
        <p:txBody>
          <a:bodyPr wrap="square" rtlCol="0">
            <a:spAutoFit/>
          </a:bodyPr>
          <a:lstStyle/>
          <a:p>
            <a:r>
              <a:rPr lang="en-US" dirty="0" smtClean="0"/>
              <a:t>Legitimate Environment</a:t>
            </a:r>
            <a:endParaRPr lang="en-US" dirty="0"/>
          </a:p>
        </p:txBody>
      </p:sp>
      <p:sp>
        <p:nvSpPr>
          <p:cNvPr id="15" name="TextBox 14"/>
          <p:cNvSpPr txBox="1"/>
          <p:nvPr/>
        </p:nvSpPr>
        <p:spPr>
          <a:xfrm>
            <a:off x="457200" y="1447800"/>
            <a:ext cx="3124200" cy="461665"/>
          </a:xfrm>
          <a:prstGeom prst="rect">
            <a:avLst/>
          </a:prstGeom>
          <a:noFill/>
        </p:spPr>
        <p:txBody>
          <a:bodyPr wrap="square" rtlCol="0">
            <a:spAutoFit/>
          </a:bodyPr>
          <a:lstStyle/>
          <a:p>
            <a:r>
              <a:rPr lang="en-US" dirty="0" smtClean="0"/>
              <a:t>Extending the Reach</a:t>
            </a:r>
            <a:endParaRPr lang="en-US" dirty="0"/>
          </a:p>
        </p:txBody>
      </p:sp>
      <p:sp>
        <p:nvSpPr>
          <p:cNvPr id="16" name="TextBox 15"/>
          <p:cNvSpPr txBox="1"/>
          <p:nvPr/>
        </p:nvSpPr>
        <p:spPr>
          <a:xfrm>
            <a:off x="5410200" y="3581400"/>
            <a:ext cx="3048000" cy="461665"/>
          </a:xfrm>
          <a:prstGeom prst="rect">
            <a:avLst/>
          </a:prstGeom>
          <a:noFill/>
        </p:spPr>
        <p:txBody>
          <a:bodyPr wrap="square" rtlCol="0">
            <a:spAutoFit/>
          </a:bodyPr>
          <a:lstStyle/>
          <a:p>
            <a:r>
              <a:rPr lang="en-US" dirty="0" smtClean="0"/>
              <a:t>Proven Technologies</a:t>
            </a:r>
            <a:endParaRPr lang="en-US" dirty="0"/>
          </a:p>
        </p:txBody>
      </p:sp>
      <p:sp>
        <p:nvSpPr>
          <p:cNvPr id="17" name="TextBox 16"/>
          <p:cNvSpPr txBox="1"/>
          <p:nvPr/>
        </p:nvSpPr>
        <p:spPr>
          <a:xfrm>
            <a:off x="0" y="178713"/>
            <a:ext cx="9144000" cy="461665"/>
          </a:xfrm>
          <a:prstGeom prst="rect">
            <a:avLst/>
          </a:prstGeom>
          <a:noFill/>
        </p:spPr>
        <p:txBody>
          <a:bodyPr wrap="square" rtlCol="0">
            <a:spAutoFit/>
          </a:bodyPr>
          <a:lstStyle/>
          <a:p>
            <a:pPr algn="ctr"/>
            <a:r>
              <a:rPr lang="en-US" sz="2400" dirty="0" smtClean="0"/>
              <a:t>CTFP Education, Collaboration Community Online Project</a:t>
            </a:r>
            <a:endParaRPr lang="en-US" sz="2400" dirty="0"/>
          </a:p>
        </p:txBody>
      </p:sp>
      <p:sp>
        <p:nvSpPr>
          <p:cNvPr id="18" name="TextBox 17"/>
          <p:cNvSpPr txBox="1"/>
          <p:nvPr/>
        </p:nvSpPr>
        <p:spPr>
          <a:xfrm>
            <a:off x="5105400" y="4042336"/>
            <a:ext cx="3733800" cy="1977464"/>
          </a:xfrm>
          <a:prstGeom prst="rect">
            <a:avLst/>
          </a:prstGeom>
          <a:noFill/>
        </p:spPr>
        <p:txBody>
          <a:bodyPr wrap="square" rtlCol="0">
            <a:spAutoFit/>
          </a:bodyPr>
          <a:lstStyle/>
          <a:p>
            <a:r>
              <a:rPr lang="en-US" sz="1600" dirty="0" smtClean="0"/>
              <a:t>Accepted, established and matured in large private corporations and government agencies (e.g., State Department, WhiteHouse.gov) </a:t>
            </a:r>
          </a:p>
          <a:p>
            <a:endParaRPr lang="en-US" sz="900" dirty="0" smtClean="0"/>
          </a:p>
          <a:p>
            <a:r>
              <a:rPr lang="en-US" sz="1600" dirty="0" smtClean="0"/>
              <a:t>Social media web technologies are high leverage force multiplier tools for global connectivity</a:t>
            </a:r>
          </a:p>
        </p:txBody>
      </p:sp>
      <p:sp>
        <p:nvSpPr>
          <p:cNvPr id="21" name="TextBox 20"/>
          <p:cNvSpPr txBox="1"/>
          <p:nvPr/>
        </p:nvSpPr>
        <p:spPr>
          <a:xfrm>
            <a:off x="228600" y="3128903"/>
            <a:ext cx="3733800" cy="1661993"/>
          </a:xfrm>
          <a:prstGeom prst="rect">
            <a:avLst/>
          </a:prstGeom>
          <a:noFill/>
        </p:spPr>
        <p:txBody>
          <a:bodyPr wrap="square" rtlCol="0">
            <a:spAutoFit/>
          </a:bodyPr>
          <a:lstStyle/>
          <a:p>
            <a:r>
              <a:rPr lang="en-US" sz="1600" dirty="0" smtClean="0"/>
              <a:t>Global on-demand, long-term and sustained meaningful contact using social media web tools through online knowledge sharing, collaboration, training and education</a:t>
            </a:r>
          </a:p>
          <a:p>
            <a:endParaRPr lang="en-US" sz="600" dirty="0" smtClean="0"/>
          </a:p>
          <a:p>
            <a:endParaRPr lang="en-US" sz="1600" dirty="0" smtClean="0"/>
          </a:p>
        </p:txBody>
      </p:sp>
      <p:sp>
        <p:nvSpPr>
          <p:cNvPr id="22" name="TextBox 21"/>
          <p:cNvSpPr txBox="1"/>
          <p:nvPr/>
        </p:nvSpPr>
        <p:spPr>
          <a:xfrm>
            <a:off x="609600" y="2743200"/>
            <a:ext cx="3048000" cy="461665"/>
          </a:xfrm>
          <a:prstGeom prst="rect">
            <a:avLst/>
          </a:prstGeom>
          <a:noFill/>
        </p:spPr>
        <p:txBody>
          <a:bodyPr wrap="square" rtlCol="0">
            <a:spAutoFit/>
          </a:bodyPr>
          <a:lstStyle/>
          <a:p>
            <a:r>
              <a:rPr lang="en-US" dirty="0" smtClean="0"/>
              <a:t>Keeping Connected</a:t>
            </a:r>
            <a:endParaRPr lang="en-US" dirty="0"/>
          </a:p>
        </p:txBody>
      </p:sp>
      <p:pic>
        <p:nvPicPr>
          <p:cNvPr id="24" name="Picture 46" descr="C:\Program Files (x86)\Microsoft Office\MEDIA\CAGCAT10\j0300520.gif"/>
          <p:cNvPicPr>
            <a:picLocks noChangeAspect="1" noChangeArrowheads="1" noCrop="1"/>
          </p:cNvPicPr>
          <p:nvPr/>
        </p:nvPicPr>
        <p:blipFill>
          <a:blip r:embed="rId2" cstate="print"/>
          <a:srcRect/>
          <a:stretch>
            <a:fillRect/>
          </a:stretch>
        </p:blipFill>
        <p:spPr bwMode="auto">
          <a:xfrm>
            <a:off x="838200" y="4876799"/>
            <a:ext cx="1143000" cy="981905"/>
          </a:xfrm>
          <a:prstGeom prst="rect">
            <a:avLst/>
          </a:prstGeom>
          <a:noFill/>
          <a:ln w="9525">
            <a:noFill/>
            <a:miter lim="800000"/>
            <a:headEnd/>
            <a:tailEnd/>
          </a:ln>
        </p:spPr>
      </p:pic>
      <p:pic>
        <p:nvPicPr>
          <p:cNvPr id="25" name="Picture 20"/>
          <p:cNvPicPr>
            <a:picLocks noChangeAspect="1" noChangeArrowheads="1"/>
          </p:cNvPicPr>
          <p:nvPr/>
        </p:nvPicPr>
        <p:blipFill>
          <a:blip r:embed="rId3" cstate="print"/>
          <a:srcRect/>
          <a:stretch>
            <a:fillRect/>
          </a:stretch>
        </p:blipFill>
        <p:spPr bwMode="auto">
          <a:xfrm>
            <a:off x="3352800" y="5257800"/>
            <a:ext cx="93662" cy="93663"/>
          </a:xfrm>
          <a:prstGeom prst="rect">
            <a:avLst/>
          </a:prstGeom>
          <a:noFill/>
          <a:ln w="9525">
            <a:noFill/>
            <a:round/>
            <a:headEnd type="triangle" w="med" len="med"/>
            <a:tailEnd/>
          </a:ln>
        </p:spPr>
      </p:pic>
      <p:pic>
        <p:nvPicPr>
          <p:cNvPr id="26" name="Picture 23"/>
          <p:cNvPicPr>
            <a:picLocks noChangeAspect="1" noChangeArrowheads="1"/>
          </p:cNvPicPr>
          <p:nvPr/>
        </p:nvPicPr>
        <p:blipFill>
          <a:blip r:embed="rId3" cstate="print"/>
          <a:srcRect/>
          <a:stretch>
            <a:fillRect/>
          </a:stretch>
        </p:blipFill>
        <p:spPr bwMode="auto">
          <a:xfrm>
            <a:off x="2438400" y="5410200"/>
            <a:ext cx="93662" cy="93663"/>
          </a:xfrm>
          <a:prstGeom prst="rect">
            <a:avLst/>
          </a:prstGeom>
          <a:noFill/>
          <a:ln w="9525">
            <a:noFill/>
            <a:round/>
            <a:headEnd type="triangle" w="med" len="med"/>
            <a:tailEnd/>
          </a:ln>
        </p:spPr>
      </p:pic>
      <p:pic>
        <p:nvPicPr>
          <p:cNvPr id="27" name="Picture 11"/>
          <p:cNvPicPr>
            <a:picLocks noChangeAspect="1" noChangeArrowheads="1"/>
          </p:cNvPicPr>
          <p:nvPr/>
        </p:nvPicPr>
        <p:blipFill>
          <a:blip r:embed="rId4" cstate="print"/>
          <a:srcRect/>
          <a:stretch>
            <a:fillRect/>
          </a:stretch>
        </p:blipFill>
        <p:spPr bwMode="auto">
          <a:xfrm>
            <a:off x="3048000" y="5943600"/>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28" name="Picture 13"/>
          <p:cNvPicPr>
            <a:picLocks noChangeAspect="1" noChangeArrowheads="1"/>
          </p:cNvPicPr>
          <p:nvPr/>
        </p:nvPicPr>
        <p:blipFill>
          <a:blip r:embed="rId4" cstate="print"/>
          <a:srcRect/>
          <a:stretch>
            <a:fillRect/>
          </a:stretch>
        </p:blipFill>
        <p:spPr bwMode="auto">
          <a:xfrm>
            <a:off x="2819400" y="5257800"/>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29" name="Picture 14"/>
          <p:cNvPicPr>
            <a:picLocks noChangeAspect="1" noChangeArrowheads="1"/>
          </p:cNvPicPr>
          <p:nvPr/>
        </p:nvPicPr>
        <p:blipFill>
          <a:blip r:embed="rId4" cstate="print"/>
          <a:srcRect/>
          <a:stretch>
            <a:fillRect/>
          </a:stretch>
        </p:blipFill>
        <p:spPr bwMode="auto">
          <a:xfrm>
            <a:off x="3505200" y="5638800"/>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30" name="Picture 15"/>
          <p:cNvPicPr>
            <a:picLocks noChangeAspect="1" noChangeArrowheads="1"/>
          </p:cNvPicPr>
          <p:nvPr/>
        </p:nvPicPr>
        <p:blipFill>
          <a:blip r:embed="rId4" cstate="print"/>
          <a:srcRect/>
          <a:stretch>
            <a:fillRect/>
          </a:stretch>
        </p:blipFill>
        <p:spPr bwMode="auto">
          <a:xfrm>
            <a:off x="3962400" y="5334000"/>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31" name="Picture 18"/>
          <p:cNvPicPr>
            <a:picLocks noChangeAspect="1" noChangeArrowheads="1"/>
          </p:cNvPicPr>
          <p:nvPr/>
        </p:nvPicPr>
        <p:blipFill>
          <a:blip r:embed="rId4" cstate="print"/>
          <a:srcRect/>
          <a:stretch>
            <a:fillRect/>
          </a:stretch>
        </p:blipFill>
        <p:spPr bwMode="auto">
          <a:xfrm>
            <a:off x="2819400" y="5486400"/>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32" name="Picture 20"/>
          <p:cNvPicPr>
            <a:picLocks noChangeAspect="1" noChangeArrowheads="1"/>
          </p:cNvPicPr>
          <p:nvPr/>
        </p:nvPicPr>
        <p:blipFill>
          <a:blip r:embed="rId3" cstate="print"/>
          <a:srcRect/>
          <a:stretch>
            <a:fillRect/>
          </a:stretch>
        </p:blipFill>
        <p:spPr bwMode="auto">
          <a:xfrm>
            <a:off x="3990975" y="5118100"/>
            <a:ext cx="93662" cy="93663"/>
          </a:xfrm>
          <a:prstGeom prst="rect">
            <a:avLst/>
          </a:prstGeom>
          <a:noFill/>
          <a:ln w="9525">
            <a:noFill/>
            <a:round/>
            <a:headEnd type="triangle" w="med" len="med"/>
            <a:tailEnd/>
          </a:ln>
        </p:spPr>
      </p:pic>
      <p:pic>
        <p:nvPicPr>
          <p:cNvPr id="33" name="Picture 23"/>
          <p:cNvPicPr>
            <a:picLocks noChangeAspect="1" noChangeArrowheads="1"/>
          </p:cNvPicPr>
          <p:nvPr/>
        </p:nvPicPr>
        <p:blipFill>
          <a:blip r:embed="rId3" cstate="print"/>
          <a:srcRect/>
          <a:stretch>
            <a:fillRect/>
          </a:stretch>
        </p:blipFill>
        <p:spPr bwMode="auto">
          <a:xfrm>
            <a:off x="3563938" y="4724400"/>
            <a:ext cx="93662" cy="93663"/>
          </a:xfrm>
          <a:prstGeom prst="rect">
            <a:avLst/>
          </a:prstGeom>
          <a:noFill/>
          <a:ln w="9525">
            <a:noFill/>
            <a:round/>
            <a:headEnd type="triangle" w="med" len="med"/>
            <a:tailEnd/>
          </a:ln>
        </p:spPr>
      </p:pic>
      <p:pic>
        <p:nvPicPr>
          <p:cNvPr id="34" name="Picture 11"/>
          <p:cNvPicPr>
            <a:picLocks noChangeAspect="1" noChangeArrowheads="1"/>
          </p:cNvPicPr>
          <p:nvPr/>
        </p:nvPicPr>
        <p:blipFill>
          <a:blip r:embed="rId4" cstate="print"/>
          <a:srcRect/>
          <a:stretch>
            <a:fillRect/>
          </a:stretch>
        </p:blipFill>
        <p:spPr bwMode="auto">
          <a:xfrm>
            <a:off x="4114800" y="4724400"/>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35" name="Picture 13"/>
          <p:cNvPicPr>
            <a:picLocks noChangeAspect="1" noChangeArrowheads="1"/>
          </p:cNvPicPr>
          <p:nvPr/>
        </p:nvPicPr>
        <p:blipFill>
          <a:blip r:embed="rId4" cstate="print"/>
          <a:srcRect/>
          <a:stretch>
            <a:fillRect/>
          </a:stretch>
        </p:blipFill>
        <p:spPr bwMode="auto">
          <a:xfrm>
            <a:off x="3733800" y="4953000"/>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36" name="Picture 14"/>
          <p:cNvPicPr>
            <a:picLocks noChangeAspect="1" noChangeArrowheads="1"/>
          </p:cNvPicPr>
          <p:nvPr/>
        </p:nvPicPr>
        <p:blipFill>
          <a:blip r:embed="rId4" cstate="print"/>
          <a:srcRect/>
          <a:stretch>
            <a:fillRect/>
          </a:stretch>
        </p:blipFill>
        <p:spPr bwMode="auto">
          <a:xfrm>
            <a:off x="4249737" y="5202238"/>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37" name="Picture 15"/>
          <p:cNvPicPr>
            <a:picLocks noChangeAspect="1" noChangeArrowheads="1"/>
          </p:cNvPicPr>
          <p:nvPr/>
        </p:nvPicPr>
        <p:blipFill>
          <a:blip r:embed="rId4" cstate="print"/>
          <a:srcRect/>
          <a:stretch>
            <a:fillRect/>
          </a:stretch>
        </p:blipFill>
        <p:spPr bwMode="auto">
          <a:xfrm>
            <a:off x="3962400" y="5638800"/>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38" name="Picture 18"/>
          <p:cNvPicPr>
            <a:picLocks noChangeAspect="1" noChangeArrowheads="1"/>
          </p:cNvPicPr>
          <p:nvPr/>
        </p:nvPicPr>
        <p:blipFill>
          <a:blip r:embed="rId4" cstate="print"/>
          <a:srcRect/>
          <a:stretch>
            <a:fillRect/>
          </a:stretch>
        </p:blipFill>
        <p:spPr bwMode="auto">
          <a:xfrm>
            <a:off x="3657600" y="5334000"/>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39" name="Picture 14"/>
          <p:cNvPicPr>
            <a:picLocks noChangeAspect="1" noChangeArrowheads="1"/>
          </p:cNvPicPr>
          <p:nvPr/>
        </p:nvPicPr>
        <p:blipFill>
          <a:blip r:embed="rId4" cstate="print"/>
          <a:srcRect/>
          <a:stretch>
            <a:fillRect/>
          </a:stretch>
        </p:blipFill>
        <p:spPr bwMode="auto">
          <a:xfrm>
            <a:off x="2514600" y="5867400"/>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40" name="Picture 20"/>
          <p:cNvPicPr>
            <a:picLocks noChangeAspect="1" noChangeArrowheads="1"/>
          </p:cNvPicPr>
          <p:nvPr/>
        </p:nvPicPr>
        <p:blipFill>
          <a:blip r:embed="rId3" cstate="print"/>
          <a:srcRect/>
          <a:stretch>
            <a:fillRect/>
          </a:stretch>
        </p:blipFill>
        <p:spPr bwMode="auto">
          <a:xfrm>
            <a:off x="2895600" y="4876800"/>
            <a:ext cx="93662" cy="93663"/>
          </a:xfrm>
          <a:prstGeom prst="rect">
            <a:avLst/>
          </a:prstGeom>
          <a:noFill/>
          <a:ln w="9525">
            <a:noFill/>
            <a:round/>
            <a:headEnd type="triangle" w="med" len="med"/>
            <a:tailEnd/>
          </a:ln>
        </p:spPr>
      </p:pic>
      <p:pic>
        <p:nvPicPr>
          <p:cNvPr id="41" name="Picture 11"/>
          <p:cNvPicPr>
            <a:picLocks noChangeAspect="1" noChangeArrowheads="1"/>
          </p:cNvPicPr>
          <p:nvPr/>
        </p:nvPicPr>
        <p:blipFill>
          <a:blip r:embed="rId4" cstate="print"/>
          <a:srcRect/>
          <a:stretch>
            <a:fillRect/>
          </a:stretch>
        </p:blipFill>
        <p:spPr bwMode="auto">
          <a:xfrm>
            <a:off x="3298826" y="4935537"/>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42" name="Picture 13"/>
          <p:cNvPicPr>
            <a:picLocks noChangeAspect="1" noChangeArrowheads="1"/>
          </p:cNvPicPr>
          <p:nvPr/>
        </p:nvPicPr>
        <p:blipFill>
          <a:blip r:embed="rId4" cstate="print"/>
          <a:srcRect/>
          <a:stretch>
            <a:fillRect/>
          </a:stretch>
        </p:blipFill>
        <p:spPr bwMode="auto">
          <a:xfrm>
            <a:off x="2695575" y="4800600"/>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43" name="Picture 14"/>
          <p:cNvPicPr>
            <a:picLocks noChangeAspect="1" noChangeArrowheads="1"/>
          </p:cNvPicPr>
          <p:nvPr/>
        </p:nvPicPr>
        <p:blipFill>
          <a:blip r:embed="rId4" cstate="print"/>
          <a:srcRect/>
          <a:stretch>
            <a:fillRect/>
          </a:stretch>
        </p:blipFill>
        <p:spPr bwMode="auto">
          <a:xfrm>
            <a:off x="3048000" y="5105400"/>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44" name="Picture 15"/>
          <p:cNvPicPr>
            <a:picLocks noChangeAspect="1" noChangeArrowheads="1"/>
          </p:cNvPicPr>
          <p:nvPr/>
        </p:nvPicPr>
        <p:blipFill>
          <a:blip r:embed="rId4" cstate="print"/>
          <a:srcRect/>
          <a:stretch>
            <a:fillRect/>
          </a:stretch>
        </p:blipFill>
        <p:spPr bwMode="auto">
          <a:xfrm>
            <a:off x="3200400" y="5486400"/>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45" name="Picture 18"/>
          <p:cNvPicPr>
            <a:picLocks noChangeAspect="1" noChangeArrowheads="1"/>
          </p:cNvPicPr>
          <p:nvPr/>
        </p:nvPicPr>
        <p:blipFill>
          <a:blip r:embed="rId4" cstate="print"/>
          <a:srcRect/>
          <a:stretch>
            <a:fillRect/>
          </a:stretch>
        </p:blipFill>
        <p:spPr bwMode="auto">
          <a:xfrm>
            <a:off x="2438400" y="5029200"/>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cxnSp>
        <p:nvCxnSpPr>
          <p:cNvPr id="47" name="Straight Arrow Connector 46"/>
          <p:cNvCxnSpPr>
            <a:stCxn id="33" idx="3"/>
            <a:endCxn id="34" idx="1"/>
          </p:cNvCxnSpPr>
          <p:nvPr/>
        </p:nvCxnSpPr>
        <p:spPr bwMode="auto">
          <a:xfrm>
            <a:off x="3657600" y="4771232"/>
            <a:ext cx="457200"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53" name="Straight Arrow Connector 52"/>
          <p:cNvCxnSpPr>
            <a:stCxn id="35" idx="0"/>
            <a:endCxn id="34" idx="2"/>
          </p:cNvCxnSpPr>
          <p:nvPr/>
        </p:nvCxnSpPr>
        <p:spPr bwMode="auto">
          <a:xfrm rot="5400000" flipH="1" flipV="1">
            <a:off x="3903663" y="4695033"/>
            <a:ext cx="134937" cy="3809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56" name="Straight Arrow Connector 55"/>
          <p:cNvCxnSpPr>
            <a:stCxn id="38" idx="0"/>
            <a:endCxn id="35" idx="2"/>
          </p:cNvCxnSpPr>
          <p:nvPr/>
        </p:nvCxnSpPr>
        <p:spPr bwMode="auto">
          <a:xfrm rot="5400000" flipH="1" flipV="1">
            <a:off x="3598864" y="5152232"/>
            <a:ext cx="287337" cy="762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59" name="Straight Arrow Connector 58"/>
          <p:cNvCxnSpPr>
            <a:stCxn id="25" idx="3"/>
            <a:endCxn id="38" idx="1"/>
          </p:cNvCxnSpPr>
          <p:nvPr/>
        </p:nvCxnSpPr>
        <p:spPr bwMode="auto">
          <a:xfrm>
            <a:off x="3446462" y="5304632"/>
            <a:ext cx="211138" cy="762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65" name="Straight Arrow Connector 64"/>
          <p:cNvCxnSpPr>
            <a:stCxn id="38" idx="3"/>
            <a:endCxn id="30" idx="1"/>
          </p:cNvCxnSpPr>
          <p:nvPr/>
        </p:nvCxnSpPr>
        <p:spPr bwMode="auto">
          <a:xfrm>
            <a:off x="3751263" y="5380832"/>
            <a:ext cx="2111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68" name="Straight Arrow Connector 67"/>
          <p:cNvCxnSpPr>
            <a:stCxn id="41" idx="2"/>
            <a:endCxn id="25" idx="0"/>
          </p:cNvCxnSpPr>
          <p:nvPr/>
        </p:nvCxnSpPr>
        <p:spPr bwMode="auto">
          <a:xfrm rot="16200000" flipH="1">
            <a:off x="3258344" y="5116513"/>
            <a:ext cx="228600" cy="53974"/>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71" name="Straight Arrow Connector 70"/>
          <p:cNvCxnSpPr>
            <a:stCxn id="43" idx="0"/>
            <a:endCxn id="41" idx="1"/>
          </p:cNvCxnSpPr>
          <p:nvPr/>
        </p:nvCxnSpPr>
        <p:spPr bwMode="auto">
          <a:xfrm rot="5400000" flipH="1" flipV="1">
            <a:off x="3135314" y="4941888"/>
            <a:ext cx="123031" cy="203994"/>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75" name="Straight Arrow Connector 74"/>
          <p:cNvCxnSpPr>
            <a:stCxn id="32" idx="2"/>
            <a:endCxn id="30" idx="0"/>
          </p:cNvCxnSpPr>
          <p:nvPr/>
        </p:nvCxnSpPr>
        <p:spPr bwMode="auto">
          <a:xfrm rot="5400000">
            <a:off x="3962401" y="5258594"/>
            <a:ext cx="122237" cy="28575"/>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78" name="Straight Arrow Connector 77"/>
          <p:cNvCxnSpPr>
            <a:stCxn id="36" idx="1"/>
            <a:endCxn id="32" idx="3"/>
          </p:cNvCxnSpPr>
          <p:nvPr/>
        </p:nvCxnSpPr>
        <p:spPr bwMode="auto">
          <a:xfrm rot="10800000">
            <a:off x="4084637" y="5164933"/>
            <a:ext cx="165100" cy="84137"/>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83" name="Straight Arrow Connector 82"/>
          <p:cNvCxnSpPr>
            <a:stCxn id="44" idx="0"/>
            <a:endCxn id="43" idx="2"/>
          </p:cNvCxnSpPr>
          <p:nvPr/>
        </p:nvCxnSpPr>
        <p:spPr bwMode="auto">
          <a:xfrm rot="16200000" flipV="1">
            <a:off x="3027363" y="5266531"/>
            <a:ext cx="287338" cy="1523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86" name="Straight Arrow Connector 85"/>
          <p:cNvCxnSpPr>
            <a:endCxn id="30" idx="2"/>
          </p:cNvCxnSpPr>
          <p:nvPr/>
        </p:nvCxnSpPr>
        <p:spPr bwMode="auto">
          <a:xfrm rot="5400000" flipH="1" flipV="1">
            <a:off x="3888979" y="5547916"/>
            <a:ext cx="240505"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90" name="Straight Arrow Connector 89"/>
          <p:cNvCxnSpPr>
            <a:stCxn id="29" idx="0"/>
            <a:endCxn id="38" idx="2"/>
          </p:cNvCxnSpPr>
          <p:nvPr/>
        </p:nvCxnSpPr>
        <p:spPr bwMode="auto">
          <a:xfrm rot="5400000" flipH="1" flipV="1">
            <a:off x="3522664" y="5457032"/>
            <a:ext cx="211137" cy="1524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93" name="Straight Arrow Connector 92"/>
          <p:cNvCxnSpPr>
            <a:stCxn id="40" idx="2"/>
            <a:endCxn id="43" idx="1"/>
          </p:cNvCxnSpPr>
          <p:nvPr/>
        </p:nvCxnSpPr>
        <p:spPr bwMode="auto">
          <a:xfrm rot="16200000" flipH="1">
            <a:off x="2904331" y="5008562"/>
            <a:ext cx="181768" cy="10556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96" name="Straight Arrow Connector 95"/>
          <p:cNvCxnSpPr>
            <a:stCxn id="27" idx="0"/>
            <a:endCxn id="44" idx="2"/>
          </p:cNvCxnSpPr>
          <p:nvPr/>
        </p:nvCxnSpPr>
        <p:spPr bwMode="auto">
          <a:xfrm rot="5400000" flipH="1" flipV="1">
            <a:off x="2989263" y="5685632"/>
            <a:ext cx="363537" cy="1524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99" name="Straight Arrow Connector 98"/>
          <p:cNvCxnSpPr>
            <a:stCxn id="29" idx="1"/>
            <a:endCxn id="44" idx="3"/>
          </p:cNvCxnSpPr>
          <p:nvPr/>
        </p:nvCxnSpPr>
        <p:spPr bwMode="auto">
          <a:xfrm rot="10800000">
            <a:off x="3294062" y="5533233"/>
            <a:ext cx="211138" cy="1523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02" name="Straight Arrow Connector 101"/>
          <p:cNvCxnSpPr>
            <a:stCxn id="31" idx="3"/>
            <a:endCxn id="44" idx="1"/>
          </p:cNvCxnSpPr>
          <p:nvPr/>
        </p:nvCxnSpPr>
        <p:spPr bwMode="auto">
          <a:xfrm>
            <a:off x="2913063" y="5533232"/>
            <a:ext cx="2873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05" name="Straight Arrow Connector 104"/>
          <p:cNvCxnSpPr>
            <a:stCxn id="45" idx="2"/>
            <a:endCxn id="31" idx="1"/>
          </p:cNvCxnSpPr>
          <p:nvPr/>
        </p:nvCxnSpPr>
        <p:spPr bwMode="auto">
          <a:xfrm rot="16200000" flipH="1">
            <a:off x="2447132" y="5160963"/>
            <a:ext cx="410369" cy="33416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08" name="Straight Arrow Connector 107"/>
          <p:cNvCxnSpPr>
            <a:stCxn id="28" idx="2"/>
            <a:endCxn id="31" idx="0"/>
          </p:cNvCxnSpPr>
          <p:nvPr/>
        </p:nvCxnSpPr>
        <p:spPr bwMode="auto">
          <a:xfrm rot="5400000">
            <a:off x="2798764" y="5418931"/>
            <a:ext cx="1349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11" name="Straight Arrow Connector 110"/>
          <p:cNvCxnSpPr>
            <a:stCxn id="42" idx="2"/>
            <a:endCxn id="28" idx="0"/>
          </p:cNvCxnSpPr>
          <p:nvPr/>
        </p:nvCxnSpPr>
        <p:spPr bwMode="auto">
          <a:xfrm rot="16200000" flipH="1">
            <a:off x="2622551" y="5014118"/>
            <a:ext cx="363537" cy="123825"/>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14" name="Straight Arrow Connector 113"/>
          <p:cNvCxnSpPr>
            <a:stCxn id="39" idx="0"/>
            <a:endCxn id="31" idx="1"/>
          </p:cNvCxnSpPr>
          <p:nvPr/>
        </p:nvCxnSpPr>
        <p:spPr bwMode="auto">
          <a:xfrm rot="5400000" flipH="1" flipV="1">
            <a:off x="2523332" y="5571332"/>
            <a:ext cx="334168" cy="25796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17" name="Straight Arrow Connector 116"/>
          <p:cNvCxnSpPr>
            <a:stCxn id="39" idx="0"/>
            <a:endCxn id="26" idx="2"/>
          </p:cNvCxnSpPr>
          <p:nvPr/>
        </p:nvCxnSpPr>
        <p:spPr bwMode="auto">
          <a:xfrm rot="16200000" flipV="1">
            <a:off x="2341564" y="5647531"/>
            <a:ext cx="363537" cy="762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20" name="Straight Arrow Connector 119"/>
          <p:cNvCxnSpPr>
            <a:stCxn id="27" idx="1"/>
            <a:endCxn id="39" idx="3"/>
          </p:cNvCxnSpPr>
          <p:nvPr/>
        </p:nvCxnSpPr>
        <p:spPr bwMode="auto">
          <a:xfrm rot="10800000">
            <a:off x="2608264" y="5914232"/>
            <a:ext cx="439737" cy="762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23" name="Straight Arrow Connector 122"/>
          <p:cNvCxnSpPr>
            <a:stCxn id="42" idx="2"/>
            <a:endCxn id="26" idx="0"/>
          </p:cNvCxnSpPr>
          <p:nvPr/>
        </p:nvCxnSpPr>
        <p:spPr bwMode="auto">
          <a:xfrm rot="5400000">
            <a:off x="2355851" y="5023643"/>
            <a:ext cx="515937" cy="257176"/>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26" name="Straight Arrow Connector 125"/>
          <p:cNvCxnSpPr>
            <a:stCxn id="25" idx="1"/>
            <a:endCxn id="28" idx="3"/>
          </p:cNvCxnSpPr>
          <p:nvPr/>
        </p:nvCxnSpPr>
        <p:spPr bwMode="auto">
          <a:xfrm rot="10800000">
            <a:off x="2913064" y="5304632"/>
            <a:ext cx="4397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29" name="Straight Arrow Connector 128"/>
          <p:cNvCxnSpPr>
            <a:stCxn id="27" idx="3"/>
            <a:endCxn id="37" idx="1"/>
          </p:cNvCxnSpPr>
          <p:nvPr/>
        </p:nvCxnSpPr>
        <p:spPr bwMode="auto">
          <a:xfrm flipV="1">
            <a:off x="3141662" y="5685632"/>
            <a:ext cx="820738" cy="3048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32" name="Straight Arrow Connector 131"/>
          <p:cNvCxnSpPr>
            <a:stCxn id="41" idx="3"/>
            <a:endCxn id="33" idx="1"/>
          </p:cNvCxnSpPr>
          <p:nvPr/>
        </p:nvCxnSpPr>
        <p:spPr bwMode="auto">
          <a:xfrm flipV="1">
            <a:off x="3392488" y="4771232"/>
            <a:ext cx="171450" cy="211137"/>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35" name="Straight Arrow Connector 134"/>
          <p:cNvCxnSpPr>
            <a:stCxn id="33" idx="2"/>
            <a:endCxn id="35" idx="1"/>
          </p:cNvCxnSpPr>
          <p:nvPr/>
        </p:nvCxnSpPr>
        <p:spPr bwMode="auto">
          <a:xfrm rot="16200000" flipH="1">
            <a:off x="3581400" y="4847431"/>
            <a:ext cx="181769" cy="12303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38" name="Straight Arrow Connector 137"/>
          <p:cNvCxnSpPr>
            <a:stCxn id="39" idx="3"/>
            <a:endCxn id="44" idx="1"/>
          </p:cNvCxnSpPr>
          <p:nvPr/>
        </p:nvCxnSpPr>
        <p:spPr bwMode="auto">
          <a:xfrm flipV="1">
            <a:off x="2608263" y="5533232"/>
            <a:ext cx="592137" cy="3809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41" name="Straight Arrow Connector 140"/>
          <p:cNvCxnSpPr>
            <a:stCxn id="25" idx="2"/>
            <a:endCxn id="29" idx="0"/>
          </p:cNvCxnSpPr>
          <p:nvPr/>
        </p:nvCxnSpPr>
        <p:spPr bwMode="auto">
          <a:xfrm rot="16200000" flipH="1">
            <a:off x="3332163" y="5418930"/>
            <a:ext cx="287337" cy="1524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44" name="Straight Arrow Connector 143"/>
          <p:cNvCxnSpPr>
            <a:stCxn id="29" idx="3"/>
            <a:endCxn id="37" idx="1"/>
          </p:cNvCxnSpPr>
          <p:nvPr/>
        </p:nvCxnSpPr>
        <p:spPr bwMode="auto">
          <a:xfrm>
            <a:off x="3598863" y="5685631"/>
            <a:ext cx="363537" cy="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47" name="Straight Arrow Connector 146"/>
          <p:cNvCxnSpPr>
            <a:stCxn id="36" idx="2"/>
            <a:endCxn id="30" idx="3"/>
          </p:cNvCxnSpPr>
          <p:nvPr/>
        </p:nvCxnSpPr>
        <p:spPr bwMode="auto">
          <a:xfrm rot="5400000">
            <a:off x="4133850" y="5218113"/>
            <a:ext cx="84932" cy="240507"/>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50" name="Straight Arrow Connector 149"/>
          <p:cNvCxnSpPr>
            <a:stCxn id="34" idx="2"/>
            <a:endCxn id="36" idx="0"/>
          </p:cNvCxnSpPr>
          <p:nvPr/>
        </p:nvCxnSpPr>
        <p:spPr bwMode="auto">
          <a:xfrm rot="16200000" flipH="1">
            <a:off x="4037013" y="4942681"/>
            <a:ext cx="384175" cy="13493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53" name="Straight Arrow Connector 152"/>
          <p:cNvCxnSpPr>
            <a:stCxn id="43" idx="3"/>
            <a:endCxn id="32" idx="1"/>
          </p:cNvCxnSpPr>
          <p:nvPr/>
        </p:nvCxnSpPr>
        <p:spPr bwMode="auto">
          <a:xfrm>
            <a:off x="3141663" y="5152231"/>
            <a:ext cx="849312" cy="127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56" name="Straight Arrow Connector 155"/>
          <p:cNvCxnSpPr>
            <a:stCxn id="45" idx="3"/>
            <a:endCxn id="40" idx="1"/>
          </p:cNvCxnSpPr>
          <p:nvPr/>
        </p:nvCxnSpPr>
        <p:spPr bwMode="auto">
          <a:xfrm flipV="1">
            <a:off x="2532063" y="4923632"/>
            <a:ext cx="363537" cy="1524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159" name="Straight Arrow Connector 158"/>
          <p:cNvCxnSpPr>
            <a:stCxn id="33" idx="1"/>
            <a:endCxn id="42" idx="3"/>
          </p:cNvCxnSpPr>
          <p:nvPr/>
        </p:nvCxnSpPr>
        <p:spPr bwMode="auto">
          <a:xfrm rot="10800000" flipV="1">
            <a:off x="2789238" y="4771232"/>
            <a:ext cx="774700" cy="76200"/>
          </a:xfrm>
          <a:prstGeom prst="straightConnector1">
            <a:avLst/>
          </a:prstGeom>
          <a:solidFill>
            <a:srgbClr val="00B8FF"/>
          </a:solidFill>
          <a:ln w="15875" cap="flat" cmpd="sng" algn="ctr">
            <a:solidFill>
              <a:srgbClr val="92D050"/>
            </a:solidFill>
            <a:prstDash val="solid"/>
            <a:round/>
            <a:headEnd type="none" w="med" len="med"/>
            <a:tailEnd type="non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300"/>
                                  </p:stCondLst>
                                  <p:childTnLst>
                                    <p:set>
                                      <p:cBhvr>
                                        <p:cTn id="49" dur="1" fill="hold">
                                          <p:stCondLst>
                                            <p:cond delay="0"/>
                                          </p:stCondLst>
                                        </p:cTn>
                                        <p:tgtEl>
                                          <p:spTgt spid="47"/>
                                        </p:tgtEl>
                                        <p:attrNameLst>
                                          <p:attrName>style.visibility</p:attrName>
                                        </p:attrNameLst>
                                      </p:cBhvr>
                                      <p:to>
                                        <p:strVal val="visible"/>
                                      </p:to>
                                    </p:set>
                                  </p:childTnLst>
                                </p:cTn>
                              </p:par>
                            </p:childTnLst>
                          </p:cTn>
                        </p:par>
                        <p:par>
                          <p:cTn id="50" fill="hold">
                            <p:stCondLst>
                              <p:cond delay="300"/>
                            </p:stCondLst>
                            <p:childTnLst>
                              <p:par>
                                <p:cTn id="51" presetID="1" presetClass="entr" presetSubtype="0" fill="hold" nodeType="afterEffect">
                                  <p:stCondLst>
                                    <p:cond delay="300"/>
                                  </p:stCondLst>
                                  <p:childTnLst>
                                    <p:set>
                                      <p:cBhvr>
                                        <p:cTn id="52" dur="1" fill="hold">
                                          <p:stCondLst>
                                            <p:cond delay="0"/>
                                          </p:stCondLst>
                                        </p:cTn>
                                        <p:tgtEl>
                                          <p:spTgt spid="53"/>
                                        </p:tgtEl>
                                        <p:attrNameLst>
                                          <p:attrName>style.visibility</p:attrName>
                                        </p:attrNameLst>
                                      </p:cBhvr>
                                      <p:to>
                                        <p:strVal val="visible"/>
                                      </p:to>
                                    </p:set>
                                  </p:childTnLst>
                                </p:cTn>
                              </p:par>
                            </p:childTnLst>
                          </p:cTn>
                        </p:par>
                        <p:par>
                          <p:cTn id="53" fill="hold">
                            <p:stCondLst>
                              <p:cond delay="600"/>
                            </p:stCondLst>
                            <p:childTnLst>
                              <p:par>
                                <p:cTn id="54" presetID="1" presetClass="entr" presetSubtype="0" fill="hold" nodeType="afterEffect">
                                  <p:stCondLst>
                                    <p:cond delay="300"/>
                                  </p:stCondLst>
                                  <p:childTnLst>
                                    <p:set>
                                      <p:cBhvr>
                                        <p:cTn id="55" dur="1" fill="hold">
                                          <p:stCondLst>
                                            <p:cond delay="0"/>
                                          </p:stCondLst>
                                        </p:cTn>
                                        <p:tgtEl>
                                          <p:spTgt spid="56"/>
                                        </p:tgtEl>
                                        <p:attrNameLst>
                                          <p:attrName>style.visibility</p:attrName>
                                        </p:attrNameLst>
                                      </p:cBhvr>
                                      <p:to>
                                        <p:strVal val="visible"/>
                                      </p:to>
                                    </p:set>
                                  </p:childTnLst>
                                </p:cTn>
                              </p:par>
                            </p:childTnLst>
                          </p:cTn>
                        </p:par>
                        <p:par>
                          <p:cTn id="56" fill="hold">
                            <p:stCondLst>
                              <p:cond delay="900"/>
                            </p:stCondLst>
                            <p:childTnLst>
                              <p:par>
                                <p:cTn id="57" presetID="1" presetClass="entr" presetSubtype="0" fill="hold" nodeType="afterEffect">
                                  <p:stCondLst>
                                    <p:cond delay="300"/>
                                  </p:stCondLst>
                                  <p:childTnLst>
                                    <p:set>
                                      <p:cBhvr>
                                        <p:cTn id="58" dur="1" fill="hold">
                                          <p:stCondLst>
                                            <p:cond delay="0"/>
                                          </p:stCondLst>
                                        </p:cTn>
                                        <p:tgtEl>
                                          <p:spTgt spid="59"/>
                                        </p:tgtEl>
                                        <p:attrNameLst>
                                          <p:attrName>style.visibility</p:attrName>
                                        </p:attrNameLst>
                                      </p:cBhvr>
                                      <p:to>
                                        <p:strVal val="visible"/>
                                      </p:to>
                                    </p:set>
                                  </p:childTnLst>
                                </p:cTn>
                              </p:par>
                            </p:childTnLst>
                          </p:cTn>
                        </p:par>
                        <p:par>
                          <p:cTn id="59" fill="hold">
                            <p:stCondLst>
                              <p:cond delay="1200"/>
                            </p:stCondLst>
                            <p:childTnLst>
                              <p:par>
                                <p:cTn id="60" presetID="1" presetClass="entr" presetSubtype="0" fill="hold" nodeType="afterEffect">
                                  <p:stCondLst>
                                    <p:cond delay="300"/>
                                  </p:stCondLst>
                                  <p:childTnLst>
                                    <p:set>
                                      <p:cBhvr>
                                        <p:cTn id="61" dur="1" fill="hold">
                                          <p:stCondLst>
                                            <p:cond delay="0"/>
                                          </p:stCondLst>
                                        </p:cTn>
                                        <p:tgtEl>
                                          <p:spTgt spid="65"/>
                                        </p:tgtEl>
                                        <p:attrNameLst>
                                          <p:attrName>style.visibility</p:attrName>
                                        </p:attrNameLst>
                                      </p:cBhvr>
                                      <p:to>
                                        <p:strVal val="visible"/>
                                      </p:to>
                                    </p:set>
                                  </p:childTnLst>
                                </p:cTn>
                              </p:par>
                            </p:childTnLst>
                          </p:cTn>
                        </p:par>
                        <p:par>
                          <p:cTn id="62" fill="hold">
                            <p:stCondLst>
                              <p:cond delay="1500"/>
                            </p:stCondLst>
                            <p:childTnLst>
                              <p:par>
                                <p:cTn id="63" presetID="1" presetClass="entr" presetSubtype="0" fill="hold" nodeType="afterEffect">
                                  <p:stCondLst>
                                    <p:cond delay="300"/>
                                  </p:stCondLst>
                                  <p:childTnLst>
                                    <p:set>
                                      <p:cBhvr>
                                        <p:cTn id="64" dur="1" fill="hold">
                                          <p:stCondLst>
                                            <p:cond delay="0"/>
                                          </p:stCondLst>
                                        </p:cTn>
                                        <p:tgtEl>
                                          <p:spTgt spid="68"/>
                                        </p:tgtEl>
                                        <p:attrNameLst>
                                          <p:attrName>style.visibility</p:attrName>
                                        </p:attrNameLst>
                                      </p:cBhvr>
                                      <p:to>
                                        <p:strVal val="visible"/>
                                      </p:to>
                                    </p:set>
                                  </p:childTnLst>
                                </p:cTn>
                              </p:par>
                            </p:childTnLst>
                          </p:cTn>
                        </p:par>
                        <p:par>
                          <p:cTn id="65" fill="hold">
                            <p:stCondLst>
                              <p:cond delay="1800"/>
                            </p:stCondLst>
                            <p:childTnLst>
                              <p:par>
                                <p:cTn id="66" presetID="1" presetClass="entr" presetSubtype="0" fill="hold" nodeType="afterEffect">
                                  <p:stCondLst>
                                    <p:cond delay="300"/>
                                  </p:stCondLst>
                                  <p:childTnLst>
                                    <p:set>
                                      <p:cBhvr>
                                        <p:cTn id="67" dur="1" fill="hold">
                                          <p:stCondLst>
                                            <p:cond delay="0"/>
                                          </p:stCondLst>
                                        </p:cTn>
                                        <p:tgtEl>
                                          <p:spTgt spid="71"/>
                                        </p:tgtEl>
                                        <p:attrNameLst>
                                          <p:attrName>style.visibility</p:attrName>
                                        </p:attrNameLst>
                                      </p:cBhvr>
                                      <p:to>
                                        <p:strVal val="visible"/>
                                      </p:to>
                                    </p:set>
                                  </p:childTnLst>
                                </p:cTn>
                              </p:par>
                            </p:childTnLst>
                          </p:cTn>
                        </p:par>
                        <p:par>
                          <p:cTn id="68" fill="hold">
                            <p:stCondLst>
                              <p:cond delay="2100"/>
                            </p:stCondLst>
                            <p:childTnLst>
                              <p:par>
                                <p:cTn id="69" presetID="1" presetClass="entr" presetSubtype="0" fill="hold" nodeType="afterEffect">
                                  <p:stCondLst>
                                    <p:cond delay="300"/>
                                  </p:stCondLst>
                                  <p:childTnLst>
                                    <p:set>
                                      <p:cBhvr>
                                        <p:cTn id="70" dur="1" fill="hold">
                                          <p:stCondLst>
                                            <p:cond delay="0"/>
                                          </p:stCondLst>
                                        </p:cTn>
                                        <p:tgtEl>
                                          <p:spTgt spid="75"/>
                                        </p:tgtEl>
                                        <p:attrNameLst>
                                          <p:attrName>style.visibility</p:attrName>
                                        </p:attrNameLst>
                                      </p:cBhvr>
                                      <p:to>
                                        <p:strVal val="visible"/>
                                      </p:to>
                                    </p:set>
                                  </p:childTnLst>
                                </p:cTn>
                              </p:par>
                            </p:childTnLst>
                          </p:cTn>
                        </p:par>
                        <p:par>
                          <p:cTn id="71" fill="hold">
                            <p:stCondLst>
                              <p:cond delay="2400"/>
                            </p:stCondLst>
                            <p:childTnLst>
                              <p:par>
                                <p:cTn id="72" presetID="1" presetClass="entr" presetSubtype="0" fill="hold" nodeType="afterEffect">
                                  <p:stCondLst>
                                    <p:cond delay="300"/>
                                  </p:stCondLst>
                                  <p:childTnLst>
                                    <p:set>
                                      <p:cBhvr>
                                        <p:cTn id="73" dur="1" fill="hold">
                                          <p:stCondLst>
                                            <p:cond delay="0"/>
                                          </p:stCondLst>
                                        </p:cTn>
                                        <p:tgtEl>
                                          <p:spTgt spid="78"/>
                                        </p:tgtEl>
                                        <p:attrNameLst>
                                          <p:attrName>style.visibility</p:attrName>
                                        </p:attrNameLst>
                                      </p:cBhvr>
                                      <p:to>
                                        <p:strVal val="visible"/>
                                      </p:to>
                                    </p:set>
                                  </p:childTnLst>
                                </p:cTn>
                              </p:par>
                            </p:childTnLst>
                          </p:cTn>
                        </p:par>
                        <p:par>
                          <p:cTn id="74" fill="hold">
                            <p:stCondLst>
                              <p:cond delay="2700"/>
                            </p:stCondLst>
                            <p:childTnLst>
                              <p:par>
                                <p:cTn id="75" presetID="1" presetClass="entr" presetSubtype="0" fill="hold" nodeType="afterEffect">
                                  <p:stCondLst>
                                    <p:cond delay="300"/>
                                  </p:stCondLst>
                                  <p:childTnLst>
                                    <p:set>
                                      <p:cBhvr>
                                        <p:cTn id="76" dur="1" fill="hold">
                                          <p:stCondLst>
                                            <p:cond delay="0"/>
                                          </p:stCondLst>
                                        </p:cTn>
                                        <p:tgtEl>
                                          <p:spTgt spid="83"/>
                                        </p:tgtEl>
                                        <p:attrNameLst>
                                          <p:attrName>style.visibility</p:attrName>
                                        </p:attrNameLst>
                                      </p:cBhvr>
                                      <p:to>
                                        <p:strVal val="visible"/>
                                      </p:to>
                                    </p:set>
                                  </p:childTnLst>
                                </p:cTn>
                              </p:par>
                            </p:childTnLst>
                          </p:cTn>
                        </p:par>
                        <p:par>
                          <p:cTn id="77" fill="hold">
                            <p:stCondLst>
                              <p:cond delay="3000"/>
                            </p:stCondLst>
                            <p:childTnLst>
                              <p:par>
                                <p:cTn id="78" presetID="1" presetClass="entr" presetSubtype="0" fill="hold" nodeType="afterEffect">
                                  <p:stCondLst>
                                    <p:cond delay="300"/>
                                  </p:stCondLst>
                                  <p:childTnLst>
                                    <p:set>
                                      <p:cBhvr>
                                        <p:cTn id="79" dur="1" fill="hold">
                                          <p:stCondLst>
                                            <p:cond delay="0"/>
                                          </p:stCondLst>
                                        </p:cTn>
                                        <p:tgtEl>
                                          <p:spTgt spid="86"/>
                                        </p:tgtEl>
                                        <p:attrNameLst>
                                          <p:attrName>style.visibility</p:attrName>
                                        </p:attrNameLst>
                                      </p:cBhvr>
                                      <p:to>
                                        <p:strVal val="visible"/>
                                      </p:to>
                                    </p:set>
                                  </p:childTnLst>
                                </p:cTn>
                              </p:par>
                            </p:childTnLst>
                          </p:cTn>
                        </p:par>
                        <p:par>
                          <p:cTn id="80" fill="hold">
                            <p:stCondLst>
                              <p:cond delay="3300"/>
                            </p:stCondLst>
                            <p:childTnLst>
                              <p:par>
                                <p:cTn id="81" presetID="1" presetClass="entr" presetSubtype="0" fill="hold" nodeType="afterEffect">
                                  <p:stCondLst>
                                    <p:cond delay="300"/>
                                  </p:stCondLst>
                                  <p:childTnLst>
                                    <p:set>
                                      <p:cBhvr>
                                        <p:cTn id="82" dur="1" fill="hold">
                                          <p:stCondLst>
                                            <p:cond delay="0"/>
                                          </p:stCondLst>
                                        </p:cTn>
                                        <p:tgtEl>
                                          <p:spTgt spid="90"/>
                                        </p:tgtEl>
                                        <p:attrNameLst>
                                          <p:attrName>style.visibility</p:attrName>
                                        </p:attrNameLst>
                                      </p:cBhvr>
                                      <p:to>
                                        <p:strVal val="visible"/>
                                      </p:to>
                                    </p:set>
                                  </p:childTnLst>
                                </p:cTn>
                              </p:par>
                            </p:childTnLst>
                          </p:cTn>
                        </p:par>
                        <p:par>
                          <p:cTn id="83" fill="hold">
                            <p:stCondLst>
                              <p:cond delay="3600"/>
                            </p:stCondLst>
                            <p:childTnLst>
                              <p:par>
                                <p:cTn id="84" presetID="1" presetClass="entr" presetSubtype="0" fill="hold" nodeType="afterEffect">
                                  <p:stCondLst>
                                    <p:cond delay="300"/>
                                  </p:stCondLst>
                                  <p:childTnLst>
                                    <p:set>
                                      <p:cBhvr>
                                        <p:cTn id="85" dur="1" fill="hold">
                                          <p:stCondLst>
                                            <p:cond delay="0"/>
                                          </p:stCondLst>
                                        </p:cTn>
                                        <p:tgtEl>
                                          <p:spTgt spid="93"/>
                                        </p:tgtEl>
                                        <p:attrNameLst>
                                          <p:attrName>style.visibility</p:attrName>
                                        </p:attrNameLst>
                                      </p:cBhvr>
                                      <p:to>
                                        <p:strVal val="visible"/>
                                      </p:to>
                                    </p:set>
                                  </p:childTnLst>
                                </p:cTn>
                              </p:par>
                            </p:childTnLst>
                          </p:cTn>
                        </p:par>
                        <p:par>
                          <p:cTn id="86" fill="hold">
                            <p:stCondLst>
                              <p:cond delay="3900"/>
                            </p:stCondLst>
                            <p:childTnLst>
                              <p:par>
                                <p:cTn id="87" presetID="1" presetClass="entr" presetSubtype="0" fill="hold" nodeType="afterEffect">
                                  <p:stCondLst>
                                    <p:cond delay="300"/>
                                  </p:stCondLst>
                                  <p:childTnLst>
                                    <p:set>
                                      <p:cBhvr>
                                        <p:cTn id="88" dur="1" fill="hold">
                                          <p:stCondLst>
                                            <p:cond delay="0"/>
                                          </p:stCondLst>
                                        </p:cTn>
                                        <p:tgtEl>
                                          <p:spTgt spid="96"/>
                                        </p:tgtEl>
                                        <p:attrNameLst>
                                          <p:attrName>style.visibility</p:attrName>
                                        </p:attrNameLst>
                                      </p:cBhvr>
                                      <p:to>
                                        <p:strVal val="visible"/>
                                      </p:to>
                                    </p:set>
                                  </p:childTnLst>
                                </p:cTn>
                              </p:par>
                            </p:childTnLst>
                          </p:cTn>
                        </p:par>
                        <p:par>
                          <p:cTn id="89" fill="hold">
                            <p:stCondLst>
                              <p:cond delay="4200"/>
                            </p:stCondLst>
                            <p:childTnLst>
                              <p:par>
                                <p:cTn id="90" presetID="1" presetClass="entr" presetSubtype="0" fill="hold" nodeType="afterEffect">
                                  <p:stCondLst>
                                    <p:cond delay="300"/>
                                  </p:stCondLst>
                                  <p:childTnLst>
                                    <p:set>
                                      <p:cBhvr>
                                        <p:cTn id="91" dur="1" fill="hold">
                                          <p:stCondLst>
                                            <p:cond delay="0"/>
                                          </p:stCondLst>
                                        </p:cTn>
                                        <p:tgtEl>
                                          <p:spTgt spid="99"/>
                                        </p:tgtEl>
                                        <p:attrNameLst>
                                          <p:attrName>style.visibility</p:attrName>
                                        </p:attrNameLst>
                                      </p:cBhvr>
                                      <p:to>
                                        <p:strVal val="visible"/>
                                      </p:to>
                                    </p:set>
                                  </p:childTnLst>
                                </p:cTn>
                              </p:par>
                            </p:childTnLst>
                          </p:cTn>
                        </p:par>
                        <p:par>
                          <p:cTn id="92" fill="hold">
                            <p:stCondLst>
                              <p:cond delay="4500"/>
                            </p:stCondLst>
                            <p:childTnLst>
                              <p:par>
                                <p:cTn id="93" presetID="1" presetClass="entr" presetSubtype="0" fill="hold" nodeType="afterEffect">
                                  <p:stCondLst>
                                    <p:cond delay="300"/>
                                  </p:stCondLst>
                                  <p:childTnLst>
                                    <p:set>
                                      <p:cBhvr>
                                        <p:cTn id="94" dur="1" fill="hold">
                                          <p:stCondLst>
                                            <p:cond delay="0"/>
                                          </p:stCondLst>
                                        </p:cTn>
                                        <p:tgtEl>
                                          <p:spTgt spid="102"/>
                                        </p:tgtEl>
                                        <p:attrNameLst>
                                          <p:attrName>style.visibility</p:attrName>
                                        </p:attrNameLst>
                                      </p:cBhvr>
                                      <p:to>
                                        <p:strVal val="visible"/>
                                      </p:to>
                                    </p:set>
                                  </p:childTnLst>
                                </p:cTn>
                              </p:par>
                            </p:childTnLst>
                          </p:cTn>
                        </p:par>
                        <p:par>
                          <p:cTn id="95" fill="hold">
                            <p:stCondLst>
                              <p:cond delay="4800"/>
                            </p:stCondLst>
                            <p:childTnLst>
                              <p:par>
                                <p:cTn id="96" presetID="1" presetClass="entr" presetSubtype="0" fill="hold" nodeType="afterEffect">
                                  <p:stCondLst>
                                    <p:cond delay="300"/>
                                  </p:stCondLst>
                                  <p:childTnLst>
                                    <p:set>
                                      <p:cBhvr>
                                        <p:cTn id="97" dur="1" fill="hold">
                                          <p:stCondLst>
                                            <p:cond delay="0"/>
                                          </p:stCondLst>
                                        </p:cTn>
                                        <p:tgtEl>
                                          <p:spTgt spid="105"/>
                                        </p:tgtEl>
                                        <p:attrNameLst>
                                          <p:attrName>style.visibility</p:attrName>
                                        </p:attrNameLst>
                                      </p:cBhvr>
                                      <p:to>
                                        <p:strVal val="visible"/>
                                      </p:to>
                                    </p:set>
                                  </p:childTnLst>
                                </p:cTn>
                              </p:par>
                            </p:childTnLst>
                          </p:cTn>
                        </p:par>
                        <p:par>
                          <p:cTn id="98" fill="hold">
                            <p:stCondLst>
                              <p:cond delay="5100"/>
                            </p:stCondLst>
                            <p:childTnLst>
                              <p:par>
                                <p:cTn id="99" presetID="1" presetClass="entr" presetSubtype="0" fill="hold" nodeType="afterEffect">
                                  <p:stCondLst>
                                    <p:cond delay="300"/>
                                  </p:stCondLst>
                                  <p:childTnLst>
                                    <p:set>
                                      <p:cBhvr>
                                        <p:cTn id="100" dur="1" fill="hold">
                                          <p:stCondLst>
                                            <p:cond delay="0"/>
                                          </p:stCondLst>
                                        </p:cTn>
                                        <p:tgtEl>
                                          <p:spTgt spid="108"/>
                                        </p:tgtEl>
                                        <p:attrNameLst>
                                          <p:attrName>style.visibility</p:attrName>
                                        </p:attrNameLst>
                                      </p:cBhvr>
                                      <p:to>
                                        <p:strVal val="visible"/>
                                      </p:to>
                                    </p:set>
                                  </p:childTnLst>
                                </p:cTn>
                              </p:par>
                            </p:childTnLst>
                          </p:cTn>
                        </p:par>
                        <p:par>
                          <p:cTn id="101" fill="hold">
                            <p:stCondLst>
                              <p:cond delay="5400"/>
                            </p:stCondLst>
                            <p:childTnLst>
                              <p:par>
                                <p:cTn id="102" presetID="1" presetClass="entr" presetSubtype="0" fill="hold" nodeType="afterEffect">
                                  <p:stCondLst>
                                    <p:cond delay="300"/>
                                  </p:stCondLst>
                                  <p:childTnLst>
                                    <p:set>
                                      <p:cBhvr>
                                        <p:cTn id="103" dur="1" fill="hold">
                                          <p:stCondLst>
                                            <p:cond delay="0"/>
                                          </p:stCondLst>
                                        </p:cTn>
                                        <p:tgtEl>
                                          <p:spTgt spid="111"/>
                                        </p:tgtEl>
                                        <p:attrNameLst>
                                          <p:attrName>style.visibility</p:attrName>
                                        </p:attrNameLst>
                                      </p:cBhvr>
                                      <p:to>
                                        <p:strVal val="visible"/>
                                      </p:to>
                                    </p:set>
                                  </p:childTnLst>
                                </p:cTn>
                              </p:par>
                            </p:childTnLst>
                          </p:cTn>
                        </p:par>
                        <p:par>
                          <p:cTn id="104" fill="hold">
                            <p:stCondLst>
                              <p:cond delay="5700"/>
                            </p:stCondLst>
                            <p:childTnLst>
                              <p:par>
                                <p:cTn id="105" presetID="1" presetClass="entr" presetSubtype="0" fill="hold" nodeType="afterEffect">
                                  <p:stCondLst>
                                    <p:cond delay="300"/>
                                  </p:stCondLst>
                                  <p:childTnLst>
                                    <p:set>
                                      <p:cBhvr>
                                        <p:cTn id="106" dur="1" fill="hold">
                                          <p:stCondLst>
                                            <p:cond delay="0"/>
                                          </p:stCondLst>
                                        </p:cTn>
                                        <p:tgtEl>
                                          <p:spTgt spid="114"/>
                                        </p:tgtEl>
                                        <p:attrNameLst>
                                          <p:attrName>style.visibility</p:attrName>
                                        </p:attrNameLst>
                                      </p:cBhvr>
                                      <p:to>
                                        <p:strVal val="visible"/>
                                      </p:to>
                                    </p:set>
                                  </p:childTnLst>
                                </p:cTn>
                              </p:par>
                            </p:childTnLst>
                          </p:cTn>
                        </p:par>
                        <p:par>
                          <p:cTn id="107" fill="hold">
                            <p:stCondLst>
                              <p:cond delay="6000"/>
                            </p:stCondLst>
                            <p:childTnLst>
                              <p:par>
                                <p:cTn id="108" presetID="1" presetClass="entr" presetSubtype="0" fill="hold" nodeType="afterEffect">
                                  <p:stCondLst>
                                    <p:cond delay="300"/>
                                  </p:stCondLst>
                                  <p:childTnLst>
                                    <p:set>
                                      <p:cBhvr>
                                        <p:cTn id="109" dur="1" fill="hold">
                                          <p:stCondLst>
                                            <p:cond delay="0"/>
                                          </p:stCondLst>
                                        </p:cTn>
                                        <p:tgtEl>
                                          <p:spTgt spid="117"/>
                                        </p:tgtEl>
                                        <p:attrNameLst>
                                          <p:attrName>style.visibility</p:attrName>
                                        </p:attrNameLst>
                                      </p:cBhvr>
                                      <p:to>
                                        <p:strVal val="visible"/>
                                      </p:to>
                                    </p:set>
                                  </p:childTnLst>
                                </p:cTn>
                              </p:par>
                            </p:childTnLst>
                          </p:cTn>
                        </p:par>
                        <p:par>
                          <p:cTn id="110" fill="hold">
                            <p:stCondLst>
                              <p:cond delay="6300"/>
                            </p:stCondLst>
                            <p:childTnLst>
                              <p:par>
                                <p:cTn id="111" presetID="1" presetClass="entr" presetSubtype="0" fill="hold" nodeType="afterEffect">
                                  <p:stCondLst>
                                    <p:cond delay="300"/>
                                  </p:stCondLst>
                                  <p:childTnLst>
                                    <p:set>
                                      <p:cBhvr>
                                        <p:cTn id="112" dur="1" fill="hold">
                                          <p:stCondLst>
                                            <p:cond delay="0"/>
                                          </p:stCondLst>
                                        </p:cTn>
                                        <p:tgtEl>
                                          <p:spTgt spid="120"/>
                                        </p:tgtEl>
                                        <p:attrNameLst>
                                          <p:attrName>style.visibility</p:attrName>
                                        </p:attrNameLst>
                                      </p:cBhvr>
                                      <p:to>
                                        <p:strVal val="visible"/>
                                      </p:to>
                                    </p:set>
                                  </p:childTnLst>
                                </p:cTn>
                              </p:par>
                            </p:childTnLst>
                          </p:cTn>
                        </p:par>
                        <p:par>
                          <p:cTn id="113" fill="hold">
                            <p:stCondLst>
                              <p:cond delay="6600"/>
                            </p:stCondLst>
                            <p:childTnLst>
                              <p:par>
                                <p:cTn id="114" presetID="1" presetClass="entr" presetSubtype="0" fill="hold" nodeType="afterEffect">
                                  <p:stCondLst>
                                    <p:cond delay="300"/>
                                  </p:stCondLst>
                                  <p:childTnLst>
                                    <p:set>
                                      <p:cBhvr>
                                        <p:cTn id="115" dur="1" fill="hold">
                                          <p:stCondLst>
                                            <p:cond delay="0"/>
                                          </p:stCondLst>
                                        </p:cTn>
                                        <p:tgtEl>
                                          <p:spTgt spid="123"/>
                                        </p:tgtEl>
                                        <p:attrNameLst>
                                          <p:attrName>style.visibility</p:attrName>
                                        </p:attrNameLst>
                                      </p:cBhvr>
                                      <p:to>
                                        <p:strVal val="visible"/>
                                      </p:to>
                                    </p:set>
                                  </p:childTnLst>
                                </p:cTn>
                              </p:par>
                            </p:childTnLst>
                          </p:cTn>
                        </p:par>
                        <p:par>
                          <p:cTn id="116" fill="hold">
                            <p:stCondLst>
                              <p:cond delay="6900"/>
                            </p:stCondLst>
                            <p:childTnLst>
                              <p:par>
                                <p:cTn id="117" presetID="1" presetClass="entr" presetSubtype="0" fill="hold" nodeType="afterEffect">
                                  <p:stCondLst>
                                    <p:cond delay="300"/>
                                  </p:stCondLst>
                                  <p:childTnLst>
                                    <p:set>
                                      <p:cBhvr>
                                        <p:cTn id="118" dur="1" fill="hold">
                                          <p:stCondLst>
                                            <p:cond delay="0"/>
                                          </p:stCondLst>
                                        </p:cTn>
                                        <p:tgtEl>
                                          <p:spTgt spid="126"/>
                                        </p:tgtEl>
                                        <p:attrNameLst>
                                          <p:attrName>style.visibility</p:attrName>
                                        </p:attrNameLst>
                                      </p:cBhvr>
                                      <p:to>
                                        <p:strVal val="visible"/>
                                      </p:to>
                                    </p:set>
                                  </p:childTnLst>
                                </p:cTn>
                              </p:par>
                            </p:childTnLst>
                          </p:cTn>
                        </p:par>
                        <p:par>
                          <p:cTn id="119" fill="hold">
                            <p:stCondLst>
                              <p:cond delay="7200"/>
                            </p:stCondLst>
                            <p:childTnLst>
                              <p:par>
                                <p:cTn id="120" presetID="1" presetClass="entr" presetSubtype="0" fill="hold" nodeType="afterEffect">
                                  <p:stCondLst>
                                    <p:cond delay="300"/>
                                  </p:stCondLst>
                                  <p:childTnLst>
                                    <p:set>
                                      <p:cBhvr>
                                        <p:cTn id="121" dur="1" fill="hold">
                                          <p:stCondLst>
                                            <p:cond delay="0"/>
                                          </p:stCondLst>
                                        </p:cTn>
                                        <p:tgtEl>
                                          <p:spTgt spid="129"/>
                                        </p:tgtEl>
                                        <p:attrNameLst>
                                          <p:attrName>style.visibility</p:attrName>
                                        </p:attrNameLst>
                                      </p:cBhvr>
                                      <p:to>
                                        <p:strVal val="visible"/>
                                      </p:to>
                                    </p:set>
                                  </p:childTnLst>
                                </p:cTn>
                              </p:par>
                            </p:childTnLst>
                          </p:cTn>
                        </p:par>
                        <p:par>
                          <p:cTn id="122" fill="hold">
                            <p:stCondLst>
                              <p:cond delay="7500"/>
                            </p:stCondLst>
                            <p:childTnLst>
                              <p:par>
                                <p:cTn id="123" presetID="1" presetClass="entr" presetSubtype="0" fill="hold" nodeType="afterEffect">
                                  <p:stCondLst>
                                    <p:cond delay="300"/>
                                  </p:stCondLst>
                                  <p:childTnLst>
                                    <p:set>
                                      <p:cBhvr>
                                        <p:cTn id="124" dur="1" fill="hold">
                                          <p:stCondLst>
                                            <p:cond delay="0"/>
                                          </p:stCondLst>
                                        </p:cTn>
                                        <p:tgtEl>
                                          <p:spTgt spid="132"/>
                                        </p:tgtEl>
                                        <p:attrNameLst>
                                          <p:attrName>style.visibility</p:attrName>
                                        </p:attrNameLst>
                                      </p:cBhvr>
                                      <p:to>
                                        <p:strVal val="visible"/>
                                      </p:to>
                                    </p:set>
                                  </p:childTnLst>
                                </p:cTn>
                              </p:par>
                            </p:childTnLst>
                          </p:cTn>
                        </p:par>
                        <p:par>
                          <p:cTn id="125" fill="hold">
                            <p:stCondLst>
                              <p:cond delay="7800"/>
                            </p:stCondLst>
                            <p:childTnLst>
                              <p:par>
                                <p:cTn id="126" presetID="1" presetClass="entr" presetSubtype="0" fill="hold" nodeType="afterEffect">
                                  <p:stCondLst>
                                    <p:cond delay="300"/>
                                  </p:stCondLst>
                                  <p:childTnLst>
                                    <p:set>
                                      <p:cBhvr>
                                        <p:cTn id="127" dur="1" fill="hold">
                                          <p:stCondLst>
                                            <p:cond delay="0"/>
                                          </p:stCondLst>
                                        </p:cTn>
                                        <p:tgtEl>
                                          <p:spTgt spid="135"/>
                                        </p:tgtEl>
                                        <p:attrNameLst>
                                          <p:attrName>style.visibility</p:attrName>
                                        </p:attrNameLst>
                                      </p:cBhvr>
                                      <p:to>
                                        <p:strVal val="visible"/>
                                      </p:to>
                                    </p:set>
                                  </p:childTnLst>
                                </p:cTn>
                              </p:par>
                            </p:childTnLst>
                          </p:cTn>
                        </p:par>
                        <p:par>
                          <p:cTn id="128" fill="hold">
                            <p:stCondLst>
                              <p:cond delay="8100"/>
                            </p:stCondLst>
                            <p:childTnLst>
                              <p:par>
                                <p:cTn id="129" presetID="1" presetClass="entr" presetSubtype="0" fill="hold" nodeType="afterEffect">
                                  <p:stCondLst>
                                    <p:cond delay="300"/>
                                  </p:stCondLst>
                                  <p:childTnLst>
                                    <p:set>
                                      <p:cBhvr>
                                        <p:cTn id="130" dur="1" fill="hold">
                                          <p:stCondLst>
                                            <p:cond delay="0"/>
                                          </p:stCondLst>
                                        </p:cTn>
                                        <p:tgtEl>
                                          <p:spTgt spid="138"/>
                                        </p:tgtEl>
                                        <p:attrNameLst>
                                          <p:attrName>style.visibility</p:attrName>
                                        </p:attrNameLst>
                                      </p:cBhvr>
                                      <p:to>
                                        <p:strVal val="visible"/>
                                      </p:to>
                                    </p:set>
                                  </p:childTnLst>
                                </p:cTn>
                              </p:par>
                            </p:childTnLst>
                          </p:cTn>
                        </p:par>
                        <p:par>
                          <p:cTn id="131" fill="hold">
                            <p:stCondLst>
                              <p:cond delay="8400"/>
                            </p:stCondLst>
                            <p:childTnLst>
                              <p:par>
                                <p:cTn id="132" presetID="1" presetClass="entr" presetSubtype="0" fill="hold" nodeType="afterEffect">
                                  <p:stCondLst>
                                    <p:cond delay="300"/>
                                  </p:stCondLst>
                                  <p:childTnLst>
                                    <p:set>
                                      <p:cBhvr>
                                        <p:cTn id="133" dur="1" fill="hold">
                                          <p:stCondLst>
                                            <p:cond delay="0"/>
                                          </p:stCondLst>
                                        </p:cTn>
                                        <p:tgtEl>
                                          <p:spTgt spid="141"/>
                                        </p:tgtEl>
                                        <p:attrNameLst>
                                          <p:attrName>style.visibility</p:attrName>
                                        </p:attrNameLst>
                                      </p:cBhvr>
                                      <p:to>
                                        <p:strVal val="visible"/>
                                      </p:to>
                                    </p:set>
                                  </p:childTnLst>
                                </p:cTn>
                              </p:par>
                            </p:childTnLst>
                          </p:cTn>
                        </p:par>
                        <p:par>
                          <p:cTn id="134" fill="hold">
                            <p:stCondLst>
                              <p:cond delay="8700"/>
                            </p:stCondLst>
                            <p:childTnLst>
                              <p:par>
                                <p:cTn id="135" presetID="1" presetClass="entr" presetSubtype="0" fill="hold" nodeType="afterEffect">
                                  <p:stCondLst>
                                    <p:cond delay="300"/>
                                  </p:stCondLst>
                                  <p:childTnLst>
                                    <p:set>
                                      <p:cBhvr>
                                        <p:cTn id="136" dur="1" fill="hold">
                                          <p:stCondLst>
                                            <p:cond delay="0"/>
                                          </p:stCondLst>
                                        </p:cTn>
                                        <p:tgtEl>
                                          <p:spTgt spid="144"/>
                                        </p:tgtEl>
                                        <p:attrNameLst>
                                          <p:attrName>style.visibility</p:attrName>
                                        </p:attrNameLst>
                                      </p:cBhvr>
                                      <p:to>
                                        <p:strVal val="visible"/>
                                      </p:to>
                                    </p:set>
                                  </p:childTnLst>
                                </p:cTn>
                              </p:par>
                            </p:childTnLst>
                          </p:cTn>
                        </p:par>
                        <p:par>
                          <p:cTn id="137" fill="hold">
                            <p:stCondLst>
                              <p:cond delay="9000"/>
                            </p:stCondLst>
                            <p:childTnLst>
                              <p:par>
                                <p:cTn id="138" presetID="1" presetClass="entr" presetSubtype="0" fill="hold" nodeType="afterEffect">
                                  <p:stCondLst>
                                    <p:cond delay="300"/>
                                  </p:stCondLst>
                                  <p:childTnLst>
                                    <p:set>
                                      <p:cBhvr>
                                        <p:cTn id="139" dur="1" fill="hold">
                                          <p:stCondLst>
                                            <p:cond delay="0"/>
                                          </p:stCondLst>
                                        </p:cTn>
                                        <p:tgtEl>
                                          <p:spTgt spid="147"/>
                                        </p:tgtEl>
                                        <p:attrNameLst>
                                          <p:attrName>style.visibility</p:attrName>
                                        </p:attrNameLst>
                                      </p:cBhvr>
                                      <p:to>
                                        <p:strVal val="visible"/>
                                      </p:to>
                                    </p:set>
                                  </p:childTnLst>
                                </p:cTn>
                              </p:par>
                            </p:childTnLst>
                          </p:cTn>
                        </p:par>
                        <p:par>
                          <p:cTn id="140" fill="hold">
                            <p:stCondLst>
                              <p:cond delay="9300"/>
                            </p:stCondLst>
                            <p:childTnLst>
                              <p:par>
                                <p:cTn id="141" presetID="1" presetClass="entr" presetSubtype="0" fill="hold" nodeType="afterEffect">
                                  <p:stCondLst>
                                    <p:cond delay="300"/>
                                  </p:stCondLst>
                                  <p:childTnLst>
                                    <p:set>
                                      <p:cBhvr>
                                        <p:cTn id="142" dur="1" fill="hold">
                                          <p:stCondLst>
                                            <p:cond delay="0"/>
                                          </p:stCondLst>
                                        </p:cTn>
                                        <p:tgtEl>
                                          <p:spTgt spid="150"/>
                                        </p:tgtEl>
                                        <p:attrNameLst>
                                          <p:attrName>style.visibility</p:attrName>
                                        </p:attrNameLst>
                                      </p:cBhvr>
                                      <p:to>
                                        <p:strVal val="visible"/>
                                      </p:to>
                                    </p:set>
                                  </p:childTnLst>
                                </p:cTn>
                              </p:par>
                            </p:childTnLst>
                          </p:cTn>
                        </p:par>
                        <p:par>
                          <p:cTn id="143" fill="hold">
                            <p:stCondLst>
                              <p:cond delay="9600"/>
                            </p:stCondLst>
                            <p:childTnLst>
                              <p:par>
                                <p:cTn id="144" presetID="1" presetClass="entr" presetSubtype="0" fill="hold" nodeType="afterEffect">
                                  <p:stCondLst>
                                    <p:cond delay="300"/>
                                  </p:stCondLst>
                                  <p:childTnLst>
                                    <p:set>
                                      <p:cBhvr>
                                        <p:cTn id="145" dur="1" fill="hold">
                                          <p:stCondLst>
                                            <p:cond delay="0"/>
                                          </p:stCondLst>
                                        </p:cTn>
                                        <p:tgtEl>
                                          <p:spTgt spid="153"/>
                                        </p:tgtEl>
                                        <p:attrNameLst>
                                          <p:attrName>style.visibility</p:attrName>
                                        </p:attrNameLst>
                                      </p:cBhvr>
                                      <p:to>
                                        <p:strVal val="visible"/>
                                      </p:to>
                                    </p:set>
                                  </p:childTnLst>
                                </p:cTn>
                              </p:par>
                            </p:childTnLst>
                          </p:cTn>
                        </p:par>
                        <p:par>
                          <p:cTn id="146" fill="hold">
                            <p:stCondLst>
                              <p:cond delay="9900"/>
                            </p:stCondLst>
                            <p:childTnLst>
                              <p:par>
                                <p:cTn id="147" presetID="1" presetClass="entr" presetSubtype="0" fill="hold" nodeType="afterEffect">
                                  <p:stCondLst>
                                    <p:cond delay="300"/>
                                  </p:stCondLst>
                                  <p:childTnLst>
                                    <p:set>
                                      <p:cBhvr>
                                        <p:cTn id="148" dur="1" fill="hold">
                                          <p:stCondLst>
                                            <p:cond delay="0"/>
                                          </p:stCondLst>
                                        </p:cTn>
                                        <p:tgtEl>
                                          <p:spTgt spid="156"/>
                                        </p:tgtEl>
                                        <p:attrNameLst>
                                          <p:attrName>style.visibility</p:attrName>
                                        </p:attrNameLst>
                                      </p:cBhvr>
                                      <p:to>
                                        <p:strVal val="visible"/>
                                      </p:to>
                                    </p:set>
                                  </p:childTnLst>
                                </p:cTn>
                              </p:par>
                            </p:childTnLst>
                          </p:cTn>
                        </p:par>
                        <p:par>
                          <p:cTn id="149" fill="hold">
                            <p:stCondLst>
                              <p:cond delay="10200"/>
                            </p:stCondLst>
                            <p:childTnLst>
                              <p:par>
                                <p:cTn id="150" presetID="1" presetClass="entr" presetSubtype="0" fill="hold" nodeType="afterEffect">
                                  <p:stCondLst>
                                    <p:cond delay="300"/>
                                  </p:stCondLst>
                                  <p:childTnLst>
                                    <p:set>
                                      <p:cBhvr>
                                        <p:cTn id="151"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455"/>
            <a:ext cx="8229600" cy="801994"/>
          </a:xfrm>
        </p:spPr>
        <p:txBody>
          <a:bodyPr/>
          <a:lstStyle/>
          <a:p>
            <a:r>
              <a:rPr lang="en-US" sz="3200" b="1" dirty="0" smtClean="0"/>
              <a:t>Dynamic Network Processes</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14753" y="973092"/>
            <a:ext cx="8672047" cy="1718197"/>
          </a:xfrm>
        </p:spPr>
        <p:txBody>
          <a:bodyPr numCol="2"/>
          <a:lstStyle/>
          <a:p>
            <a:pPr lvl="1">
              <a:buNone/>
            </a:pPr>
            <a:endParaRPr lang="en-US" sz="1600" dirty="0" smtClean="0">
              <a:cs typeface="Microsoft Sans Serif" pitchFamily="34" charset="0"/>
            </a:endParaRPr>
          </a:p>
          <a:p>
            <a:pPr lvl="1">
              <a:buNone/>
            </a:pPr>
            <a:endParaRPr lang="en-US" sz="2200" dirty="0" smtClean="0">
              <a:cs typeface="Microsoft Sans Serif" pitchFamily="34" charset="0"/>
            </a:endParaRPr>
          </a:p>
        </p:txBody>
      </p:sp>
      <p:pic>
        <p:nvPicPr>
          <p:cNvPr id="64" name="Picture 63" descr="Trim 90 Indonesia FR.bmp"/>
          <p:cNvPicPr>
            <a:picLocks noChangeAspect="1"/>
          </p:cNvPicPr>
          <p:nvPr/>
        </p:nvPicPr>
        <p:blipFill>
          <a:blip r:embed="rId2">
            <a:clrChange>
              <a:clrFrom>
                <a:srgbClr val="FFFFFF"/>
              </a:clrFrom>
              <a:clrTo>
                <a:srgbClr val="FFFFFF">
                  <a:alpha val="0"/>
                </a:srgbClr>
              </a:clrTo>
            </a:clrChange>
          </a:blip>
          <a:srcRect b="9737"/>
          <a:stretch>
            <a:fillRect/>
          </a:stretch>
        </p:blipFill>
        <p:spPr>
          <a:xfrm>
            <a:off x="255317" y="938449"/>
            <a:ext cx="5244335" cy="3923213"/>
          </a:xfrm>
          <a:prstGeom prst="rect">
            <a:avLst/>
          </a:prstGeom>
        </p:spPr>
      </p:pic>
      <p:sp>
        <p:nvSpPr>
          <p:cNvPr id="65" name="TextBox 64"/>
          <p:cNvSpPr txBox="1"/>
          <p:nvPr/>
        </p:nvSpPr>
        <p:spPr>
          <a:xfrm>
            <a:off x="5009322" y="2081108"/>
            <a:ext cx="4104861" cy="1938992"/>
          </a:xfrm>
          <a:prstGeom prst="rect">
            <a:avLst/>
          </a:prstGeom>
          <a:noFill/>
        </p:spPr>
        <p:txBody>
          <a:bodyPr wrap="square" rtlCol="0">
            <a:spAutoFit/>
          </a:bodyPr>
          <a:lstStyle/>
          <a:p>
            <a:pPr marL="60325" indent="-60325"/>
            <a:r>
              <a:rPr lang="en-US" sz="2000" b="1" dirty="0" smtClean="0">
                <a:latin typeface="+mn-lt"/>
                <a:cs typeface="Microsoft Sans Serif" pitchFamily="34" charset="0"/>
              </a:rPr>
              <a:t>Key Analysis Data</a:t>
            </a:r>
            <a:r>
              <a:rPr lang="en-US" sz="2000" dirty="0" smtClean="0">
                <a:latin typeface="+mn-lt"/>
                <a:cs typeface="Microsoft Sans Serif" pitchFamily="34" charset="0"/>
              </a:rPr>
              <a:t>:</a:t>
            </a:r>
          </a:p>
          <a:p>
            <a:pPr marL="60325" indent="-60325">
              <a:buFont typeface="Arial" pitchFamily="34" charset="0"/>
              <a:buChar char="•"/>
            </a:pPr>
            <a:r>
              <a:rPr lang="en-US" sz="2000" dirty="0" smtClean="0">
                <a:latin typeface="+mn-lt"/>
                <a:cs typeface="Microsoft Sans Serif" pitchFamily="34" charset="0"/>
              </a:rPr>
              <a:t> Group formation and dissolution</a:t>
            </a:r>
          </a:p>
          <a:p>
            <a:pPr marL="60325" indent="-60325">
              <a:buFont typeface="Arial" pitchFamily="34" charset="0"/>
              <a:buChar char="•"/>
            </a:pPr>
            <a:r>
              <a:rPr lang="en-US" sz="2000" dirty="0" smtClean="0">
                <a:latin typeface="+mn-lt"/>
                <a:cs typeface="Microsoft Sans Serif" pitchFamily="34" charset="0"/>
              </a:rPr>
              <a:t> Opinion consolidation, polarization</a:t>
            </a:r>
          </a:p>
          <a:p>
            <a:pPr marL="60325" indent="-60325">
              <a:buFont typeface="Arial" pitchFamily="34" charset="0"/>
              <a:buChar char="•"/>
            </a:pPr>
            <a:r>
              <a:rPr lang="en-US" sz="2000" dirty="0" smtClean="0">
                <a:latin typeface="+mn-lt"/>
                <a:cs typeface="Microsoft Sans Serif" pitchFamily="34" charset="0"/>
              </a:rPr>
              <a:t> In-group vs. inter-group connectivity</a:t>
            </a:r>
          </a:p>
          <a:p>
            <a:pPr marL="60325" indent="-60325">
              <a:buFont typeface="Arial" pitchFamily="34" charset="0"/>
              <a:buChar char="•"/>
            </a:pPr>
            <a:r>
              <a:rPr lang="en-US" sz="2000" dirty="0" smtClean="0">
                <a:latin typeface="+mn-lt"/>
                <a:cs typeface="Microsoft Sans Serif" pitchFamily="34" charset="0"/>
              </a:rPr>
              <a:t> Presence of </a:t>
            </a:r>
            <a:r>
              <a:rPr lang="en-US" sz="2000" i="1" dirty="0" smtClean="0">
                <a:latin typeface="+mn-lt"/>
                <a:cs typeface="Microsoft Sans Serif" pitchFamily="34" charset="0"/>
              </a:rPr>
              <a:t>bridging</a:t>
            </a:r>
            <a:r>
              <a:rPr lang="en-US" sz="2000" dirty="0" smtClean="0">
                <a:latin typeface="+mn-lt"/>
                <a:cs typeface="Microsoft Sans Serif" pitchFamily="34" charset="0"/>
              </a:rPr>
              <a:t> ties and groups</a:t>
            </a:r>
          </a:p>
          <a:p>
            <a:pPr marL="60325" indent="-60325">
              <a:buFont typeface="Arial" pitchFamily="34" charset="0"/>
              <a:buChar char="•"/>
            </a:pPr>
            <a:r>
              <a:rPr lang="en-US" sz="2000" dirty="0" smtClean="0">
                <a:latin typeface="+mn-lt"/>
                <a:cs typeface="Microsoft Sans Serif" pitchFamily="34" charset="0"/>
              </a:rPr>
              <a:t> Hierarchy vs. global reachability</a:t>
            </a:r>
            <a:endParaRPr lang="en-US" sz="2000" dirty="0">
              <a:latin typeface="+mn-lt"/>
              <a:cs typeface="Microsoft Sans Serif" pitchFamily="34" charset="0"/>
            </a:endParaRPr>
          </a:p>
        </p:txBody>
      </p:sp>
      <p:sp>
        <p:nvSpPr>
          <p:cNvPr id="66" name="TextBox 65"/>
          <p:cNvSpPr txBox="1"/>
          <p:nvPr/>
        </p:nvSpPr>
        <p:spPr>
          <a:xfrm>
            <a:off x="255318" y="4943430"/>
            <a:ext cx="7855012" cy="1015663"/>
          </a:xfrm>
          <a:prstGeom prst="rect">
            <a:avLst/>
          </a:prstGeom>
          <a:noFill/>
        </p:spPr>
        <p:txBody>
          <a:bodyPr wrap="square" rtlCol="0">
            <a:spAutoFit/>
          </a:bodyPr>
          <a:lstStyle/>
          <a:p>
            <a:r>
              <a:rPr lang="en-US" sz="2000" dirty="0" smtClean="0">
                <a:latin typeface="+mn-lt"/>
                <a:cs typeface="Arial" pitchFamily="34" charset="0"/>
              </a:rPr>
              <a:t>Foster efficient teamwork, information sharing and knowledge fusion, link together individuals, groups with interests, expertise, information:</a:t>
            </a:r>
          </a:p>
          <a:p>
            <a:r>
              <a:rPr lang="en-US" sz="2000" dirty="0" smtClean="0">
                <a:latin typeface="+mn-lt"/>
                <a:cs typeface="Arial" pitchFamily="34" charset="0"/>
              </a:rPr>
              <a:t>      </a:t>
            </a:r>
            <a:r>
              <a:rPr lang="en-US" sz="2000" dirty="0" smtClean="0">
                <a:latin typeface="+mn-lt"/>
                <a:cs typeface="Arial" pitchFamily="34" charset="0"/>
                <a:sym typeface="Wingdings" pitchFamily="2" charset="2"/>
              </a:rPr>
              <a:t></a:t>
            </a:r>
            <a:r>
              <a:rPr lang="en-US" sz="2000" dirty="0" smtClean="0">
                <a:latin typeface="+mn-lt"/>
                <a:cs typeface="Arial" pitchFamily="34" charset="0"/>
              </a:rPr>
              <a:t>   effectively solve shared problems.</a:t>
            </a:r>
            <a:endParaRPr lang="en-US" sz="2000" dirty="0">
              <a:latin typeface="+mn-lt"/>
              <a:cs typeface="Arial" pitchFamily="34" charset="0"/>
            </a:endParaRPr>
          </a:p>
        </p:txBody>
      </p:sp>
      <p:sp>
        <p:nvSpPr>
          <p:cNvPr id="69" name="TextBox 68"/>
          <p:cNvSpPr txBox="1"/>
          <p:nvPr/>
        </p:nvSpPr>
        <p:spPr>
          <a:xfrm>
            <a:off x="4814" y="6566098"/>
            <a:ext cx="4030473" cy="276999"/>
          </a:xfrm>
          <a:prstGeom prst="rect">
            <a:avLst/>
          </a:prstGeom>
          <a:noFill/>
        </p:spPr>
        <p:txBody>
          <a:bodyPr wrap="square" rtlCol="0">
            <a:spAutoFit/>
          </a:bodyPr>
          <a:lstStyle/>
          <a:p>
            <a:r>
              <a:rPr lang="en-US" sz="1200" dirty="0" smtClean="0"/>
              <a:t>Visualization of large interaction network in Pajek</a:t>
            </a:r>
            <a:endParaRPr lang="en-US"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072"/>
            <a:ext cx="8229600" cy="621792"/>
          </a:xfrm>
        </p:spPr>
        <p:txBody>
          <a:bodyPr/>
          <a:lstStyle/>
          <a:p>
            <a:r>
              <a:rPr lang="en-US" dirty="0" smtClean="0"/>
              <a:t>Talking Points for MOEs</a:t>
            </a:r>
            <a:endParaRPr lang="en-US" dirty="0"/>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29</a:t>
            </a:fld>
            <a:endParaRPr lang="en-US" dirty="0"/>
          </a:p>
        </p:txBody>
      </p:sp>
      <p:graphicFrame>
        <p:nvGraphicFramePr>
          <p:cNvPr id="6" name="Content Placeholder 5"/>
          <p:cNvGraphicFramePr>
            <a:graphicFrameLocks noChangeAspect="1"/>
          </p:cNvGraphicFramePr>
          <p:nvPr>
            <p:ph idx="1"/>
          </p:nvPr>
        </p:nvGraphicFramePr>
        <p:xfrm>
          <a:off x="694944" y="902208"/>
          <a:ext cx="7400544" cy="5855136"/>
        </p:xfrm>
        <a:graphic>
          <a:graphicData uri="http://schemas.openxmlformats.org/presentationml/2006/ole">
            <p:oleObj spid="_x0000_s1026" name="Document" r:id="rId3" imgW="5952018" imgH="7982706" progId="Word.Document.12">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Interdisciplinary War on Terror</a:t>
            </a:r>
            <a:endParaRPr lang="en-US" dirty="0"/>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3</a:t>
            </a:fld>
            <a:endParaRPr lang="en-US" dirty="0"/>
          </a:p>
        </p:txBody>
      </p:sp>
      <p:pic>
        <p:nvPicPr>
          <p:cNvPr id="6" name="Picture 46" descr="C:\Program Files (x86)\Microsoft Office\MEDIA\CAGCAT10\j0300520.gif"/>
          <p:cNvPicPr>
            <a:picLocks noChangeAspect="1" noChangeArrowheads="1" noCrop="1"/>
          </p:cNvPicPr>
          <p:nvPr/>
        </p:nvPicPr>
        <p:blipFill>
          <a:blip r:embed="rId3" cstate="print"/>
          <a:srcRect/>
          <a:stretch>
            <a:fillRect/>
          </a:stretch>
        </p:blipFill>
        <p:spPr bwMode="auto">
          <a:xfrm>
            <a:off x="673531" y="3218697"/>
            <a:ext cx="1143000" cy="981905"/>
          </a:xfrm>
          <a:prstGeom prst="rect">
            <a:avLst/>
          </a:prstGeom>
          <a:noFill/>
          <a:ln w="9525">
            <a:noFill/>
            <a:miter lim="800000"/>
            <a:headEnd/>
            <a:tailEnd/>
          </a:ln>
        </p:spPr>
      </p:pic>
      <p:pic>
        <p:nvPicPr>
          <p:cNvPr id="7" name="Picture 20"/>
          <p:cNvPicPr>
            <a:picLocks noChangeAspect="1" noChangeArrowheads="1"/>
          </p:cNvPicPr>
          <p:nvPr/>
        </p:nvPicPr>
        <p:blipFill>
          <a:blip r:embed="rId4" cstate="print"/>
          <a:srcRect/>
          <a:stretch>
            <a:fillRect/>
          </a:stretch>
        </p:blipFill>
        <p:spPr bwMode="auto">
          <a:xfrm>
            <a:off x="1530019" y="4904242"/>
            <a:ext cx="93662" cy="93663"/>
          </a:xfrm>
          <a:prstGeom prst="rect">
            <a:avLst/>
          </a:prstGeom>
          <a:noFill/>
          <a:ln w="9525">
            <a:noFill/>
            <a:round/>
            <a:headEnd type="triangle" w="med" len="med"/>
            <a:tailEnd/>
          </a:ln>
        </p:spPr>
      </p:pic>
      <p:pic>
        <p:nvPicPr>
          <p:cNvPr id="8" name="Picture 23"/>
          <p:cNvPicPr>
            <a:picLocks noChangeAspect="1" noChangeArrowheads="1"/>
          </p:cNvPicPr>
          <p:nvPr/>
        </p:nvPicPr>
        <p:blipFill>
          <a:blip r:embed="rId4" cstate="print"/>
          <a:srcRect/>
          <a:stretch>
            <a:fillRect/>
          </a:stretch>
        </p:blipFill>
        <p:spPr bwMode="auto">
          <a:xfrm>
            <a:off x="615619" y="5056642"/>
            <a:ext cx="93662" cy="93663"/>
          </a:xfrm>
          <a:prstGeom prst="rect">
            <a:avLst/>
          </a:prstGeom>
          <a:noFill/>
          <a:ln w="9525">
            <a:noFill/>
            <a:round/>
            <a:headEnd type="triangle" w="med" len="med"/>
            <a:tailEnd/>
          </a:ln>
        </p:spPr>
      </p:pic>
      <p:pic>
        <p:nvPicPr>
          <p:cNvPr id="9" name="Picture 11"/>
          <p:cNvPicPr>
            <a:picLocks noChangeAspect="1" noChangeArrowheads="1"/>
          </p:cNvPicPr>
          <p:nvPr/>
        </p:nvPicPr>
        <p:blipFill>
          <a:blip r:embed="rId5" cstate="print"/>
          <a:srcRect/>
          <a:stretch>
            <a:fillRect/>
          </a:stretch>
        </p:blipFill>
        <p:spPr bwMode="auto">
          <a:xfrm>
            <a:off x="1225219" y="5590042"/>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0" name="Picture 13"/>
          <p:cNvPicPr>
            <a:picLocks noChangeAspect="1" noChangeArrowheads="1"/>
          </p:cNvPicPr>
          <p:nvPr/>
        </p:nvPicPr>
        <p:blipFill>
          <a:blip r:embed="rId5" cstate="print"/>
          <a:srcRect/>
          <a:stretch>
            <a:fillRect/>
          </a:stretch>
        </p:blipFill>
        <p:spPr bwMode="auto">
          <a:xfrm>
            <a:off x="996619" y="4904242"/>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1" name="Picture 14"/>
          <p:cNvPicPr>
            <a:picLocks noChangeAspect="1" noChangeArrowheads="1"/>
          </p:cNvPicPr>
          <p:nvPr/>
        </p:nvPicPr>
        <p:blipFill>
          <a:blip r:embed="rId5" cstate="print"/>
          <a:srcRect/>
          <a:stretch>
            <a:fillRect/>
          </a:stretch>
        </p:blipFill>
        <p:spPr bwMode="auto">
          <a:xfrm>
            <a:off x="1682419" y="5285242"/>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2" name="Picture 15"/>
          <p:cNvPicPr>
            <a:picLocks noChangeAspect="1" noChangeArrowheads="1"/>
          </p:cNvPicPr>
          <p:nvPr/>
        </p:nvPicPr>
        <p:blipFill>
          <a:blip r:embed="rId5" cstate="print"/>
          <a:srcRect/>
          <a:stretch>
            <a:fillRect/>
          </a:stretch>
        </p:blipFill>
        <p:spPr bwMode="auto">
          <a:xfrm>
            <a:off x="2139619" y="4980442"/>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3" name="Picture 18"/>
          <p:cNvPicPr>
            <a:picLocks noChangeAspect="1" noChangeArrowheads="1"/>
          </p:cNvPicPr>
          <p:nvPr/>
        </p:nvPicPr>
        <p:blipFill>
          <a:blip r:embed="rId5" cstate="print"/>
          <a:srcRect/>
          <a:stretch>
            <a:fillRect/>
          </a:stretch>
        </p:blipFill>
        <p:spPr bwMode="auto">
          <a:xfrm>
            <a:off x="996619" y="5132842"/>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4" name="Picture 20"/>
          <p:cNvPicPr>
            <a:picLocks noChangeAspect="1" noChangeArrowheads="1"/>
          </p:cNvPicPr>
          <p:nvPr/>
        </p:nvPicPr>
        <p:blipFill>
          <a:blip r:embed="rId4" cstate="print"/>
          <a:srcRect/>
          <a:stretch>
            <a:fillRect/>
          </a:stretch>
        </p:blipFill>
        <p:spPr bwMode="auto">
          <a:xfrm>
            <a:off x="2168194" y="4764542"/>
            <a:ext cx="93662" cy="93663"/>
          </a:xfrm>
          <a:prstGeom prst="rect">
            <a:avLst/>
          </a:prstGeom>
          <a:noFill/>
          <a:ln w="9525">
            <a:noFill/>
            <a:round/>
            <a:headEnd type="triangle" w="med" len="med"/>
            <a:tailEnd/>
          </a:ln>
        </p:spPr>
      </p:pic>
      <p:pic>
        <p:nvPicPr>
          <p:cNvPr id="15" name="Picture 23"/>
          <p:cNvPicPr>
            <a:picLocks noChangeAspect="1" noChangeArrowheads="1"/>
          </p:cNvPicPr>
          <p:nvPr/>
        </p:nvPicPr>
        <p:blipFill>
          <a:blip r:embed="rId4" cstate="print"/>
          <a:srcRect/>
          <a:stretch>
            <a:fillRect/>
          </a:stretch>
        </p:blipFill>
        <p:spPr bwMode="auto">
          <a:xfrm>
            <a:off x="1741157" y="4370842"/>
            <a:ext cx="93662" cy="93663"/>
          </a:xfrm>
          <a:prstGeom prst="rect">
            <a:avLst/>
          </a:prstGeom>
          <a:noFill/>
          <a:ln w="9525">
            <a:noFill/>
            <a:round/>
            <a:headEnd type="triangle" w="med" len="med"/>
            <a:tailEnd/>
          </a:ln>
        </p:spPr>
      </p:pic>
      <p:pic>
        <p:nvPicPr>
          <p:cNvPr id="16" name="Picture 11"/>
          <p:cNvPicPr>
            <a:picLocks noChangeAspect="1" noChangeArrowheads="1"/>
          </p:cNvPicPr>
          <p:nvPr/>
        </p:nvPicPr>
        <p:blipFill>
          <a:blip r:embed="rId5" cstate="print"/>
          <a:srcRect/>
          <a:stretch>
            <a:fillRect/>
          </a:stretch>
        </p:blipFill>
        <p:spPr bwMode="auto">
          <a:xfrm>
            <a:off x="2292019" y="4370842"/>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7" name="Picture 13"/>
          <p:cNvPicPr>
            <a:picLocks noChangeAspect="1" noChangeArrowheads="1"/>
          </p:cNvPicPr>
          <p:nvPr/>
        </p:nvPicPr>
        <p:blipFill>
          <a:blip r:embed="rId5" cstate="print"/>
          <a:srcRect/>
          <a:stretch>
            <a:fillRect/>
          </a:stretch>
        </p:blipFill>
        <p:spPr bwMode="auto">
          <a:xfrm>
            <a:off x="1911019" y="4599442"/>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8" name="Picture 14"/>
          <p:cNvPicPr>
            <a:picLocks noChangeAspect="1" noChangeArrowheads="1"/>
          </p:cNvPicPr>
          <p:nvPr/>
        </p:nvPicPr>
        <p:blipFill>
          <a:blip r:embed="rId5" cstate="print"/>
          <a:srcRect/>
          <a:stretch>
            <a:fillRect/>
          </a:stretch>
        </p:blipFill>
        <p:spPr bwMode="auto">
          <a:xfrm>
            <a:off x="2426956" y="4848680"/>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19" name="Picture 15"/>
          <p:cNvPicPr>
            <a:picLocks noChangeAspect="1" noChangeArrowheads="1"/>
          </p:cNvPicPr>
          <p:nvPr/>
        </p:nvPicPr>
        <p:blipFill>
          <a:blip r:embed="rId5" cstate="print"/>
          <a:srcRect/>
          <a:stretch>
            <a:fillRect/>
          </a:stretch>
        </p:blipFill>
        <p:spPr bwMode="auto">
          <a:xfrm>
            <a:off x="2139619" y="5285242"/>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20" name="Picture 18"/>
          <p:cNvPicPr>
            <a:picLocks noChangeAspect="1" noChangeArrowheads="1"/>
          </p:cNvPicPr>
          <p:nvPr/>
        </p:nvPicPr>
        <p:blipFill>
          <a:blip r:embed="rId5" cstate="print"/>
          <a:srcRect/>
          <a:stretch>
            <a:fillRect/>
          </a:stretch>
        </p:blipFill>
        <p:spPr bwMode="auto">
          <a:xfrm>
            <a:off x="1834819" y="4980442"/>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21" name="Picture 14"/>
          <p:cNvPicPr>
            <a:picLocks noChangeAspect="1" noChangeArrowheads="1"/>
          </p:cNvPicPr>
          <p:nvPr/>
        </p:nvPicPr>
        <p:blipFill>
          <a:blip r:embed="rId5" cstate="print"/>
          <a:srcRect/>
          <a:stretch>
            <a:fillRect/>
          </a:stretch>
        </p:blipFill>
        <p:spPr bwMode="auto">
          <a:xfrm>
            <a:off x="691819" y="5513842"/>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22" name="Picture 20"/>
          <p:cNvPicPr>
            <a:picLocks noChangeAspect="1" noChangeArrowheads="1"/>
          </p:cNvPicPr>
          <p:nvPr/>
        </p:nvPicPr>
        <p:blipFill>
          <a:blip r:embed="rId4" cstate="print"/>
          <a:srcRect/>
          <a:stretch>
            <a:fillRect/>
          </a:stretch>
        </p:blipFill>
        <p:spPr bwMode="auto">
          <a:xfrm>
            <a:off x="1072819" y="4523242"/>
            <a:ext cx="93662" cy="93663"/>
          </a:xfrm>
          <a:prstGeom prst="rect">
            <a:avLst/>
          </a:prstGeom>
          <a:noFill/>
          <a:ln w="9525">
            <a:noFill/>
            <a:round/>
            <a:headEnd type="triangle" w="med" len="med"/>
            <a:tailEnd/>
          </a:ln>
        </p:spPr>
      </p:pic>
      <p:pic>
        <p:nvPicPr>
          <p:cNvPr id="23" name="Picture 11"/>
          <p:cNvPicPr>
            <a:picLocks noChangeAspect="1" noChangeArrowheads="1"/>
          </p:cNvPicPr>
          <p:nvPr/>
        </p:nvPicPr>
        <p:blipFill>
          <a:blip r:embed="rId5" cstate="print"/>
          <a:srcRect/>
          <a:stretch>
            <a:fillRect/>
          </a:stretch>
        </p:blipFill>
        <p:spPr bwMode="auto">
          <a:xfrm>
            <a:off x="1476045" y="4581979"/>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24" name="Picture 13"/>
          <p:cNvPicPr>
            <a:picLocks noChangeAspect="1" noChangeArrowheads="1"/>
          </p:cNvPicPr>
          <p:nvPr/>
        </p:nvPicPr>
        <p:blipFill>
          <a:blip r:embed="rId5" cstate="print"/>
          <a:srcRect/>
          <a:stretch>
            <a:fillRect/>
          </a:stretch>
        </p:blipFill>
        <p:spPr bwMode="auto">
          <a:xfrm>
            <a:off x="872794" y="4447042"/>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25" name="Picture 14"/>
          <p:cNvPicPr>
            <a:picLocks noChangeAspect="1" noChangeArrowheads="1"/>
          </p:cNvPicPr>
          <p:nvPr/>
        </p:nvPicPr>
        <p:blipFill>
          <a:blip r:embed="rId5" cstate="print"/>
          <a:srcRect/>
          <a:stretch>
            <a:fillRect/>
          </a:stretch>
        </p:blipFill>
        <p:spPr bwMode="auto">
          <a:xfrm>
            <a:off x="1225219" y="4751842"/>
            <a:ext cx="93663" cy="93662"/>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26" name="Picture 15"/>
          <p:cNvPicPr>
            <a:picLocks noChangeAspect="1" noChangeArrowheads="1"/>
          </p:cNvPicPr>
          <p:nvPr/>
        </p:nvPicPr>
        <p:blipFill>
          <a:blip r:embed="rId5" cstate="print"/>
          <a:srcRect/>
          <a:stretch>
            <a:fillRect/>
          </a:stretch>
        </p:blipFill>
        <p:spPr bwMode="auto">
          <a:xfrm>
            <a:off x="1377619" y="5132842"/>
            <a:ext cx="93662"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pic>
        <p:nvPicPr>
          <p:cNvPr id="27" name="Picture 18"/>
          <p:cNvPicPr>
            <a:picLocks noChangeAspect="1" noChangeArrowheads="1"/>
          </p:cNvPicPr>
          <p:nvPr/>
        </p:nvPicPr>
        <p:blipFill>
          <a:blip r:embed="rId5" cstate="print"/>
          <a:srcRect/>
          <a:stretch>
            <a:fillRect/>
          </a:stretch>
        </p:blipFill>
        <p:spPr bwMode="auto">
          <a:xfrm>
            <a:off x="615619" y="4675642"/>
            <a:ext cx="93663" cy="93663"/>
          </a:xfrm>
          <a:prstGeom prst="rect">
            <a:avLst/>
          </a:prstGeom>
          <a:solidFill>
            <a:schemeClr val="accent6">
              <a:lumMod val="75000"/>
            </a:schemeClr>
          </a:solidFill>
          <a:ln w="9525">
            <a:noFill/>
            <a:round/>
            <a:headEnd type="triangle" w="med" len="med"/>
            <a:tailEnd/>
          </a:ln>
          <a:effectLst>
            <a:outerShdw blurRad="50800" dist="50800" dir="5400000" algn="ctr" rotWithShape="0">
              <a:schemeClr val="tx1">
                <a:lumMod val="50000"/>
                <a:lumOff val="50000"/>
                <a:alpha val="85000"/>
              </a:schemeClr>
            </a:outerShdw>
          </a:effectLst>
        </p:spPr>
      </p:pic>
      <p:cxnSp>
        <p:nvCxnSpPr>
          <p:cNvPr id="28" name="Straight Arrow Connector 27"/>
          <p:cNvCxnSpPr>
            <a:stCxn id="15" idx="3"/>
            <a:endCxn id="16" idx="1"/>
          </p:cNvCxnSpPr>
          <p:nvPr/>
        </p:nvCxnSpPr>
        <p:spPr bwMode="auto">
          <a:xfrm>
            <a:off x="1834819" y="4417674"/>
            <a:ext cx="457200"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29" name="Straight Arrow Connector 28"/>
          <p:cNvCxnSpPr>
            <a:stCxn id="17" idx="0"/>
            <a:endCxn id="16" idx="2"/>
          </p:cNvCxnSpPr>
          <p:nvPr/>
        </p:nvCxnSpPr>
        <p:spPr bwMode="auto">
          <a:xfrm rot="5400000" flipH="1" flipV="1">
            <a:off x="2080882" y="4341475"/>
            <a:ext cx="134937" cy="3809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0" name="Straight Arrow Connector 29"/>
          <p:cNvCxnSpPr>
            <a:stCxn id="20" idx="0"/>
            <a:endCxn id="17" idx="2"/>
          </p:cNvCxnSpPr>
          <p:nvPr/>
        </p:nvCxnSpPr>
        <p:spPr bwMode="auto">
          <a:xfrm rot="5400000" flipH="1" flipV="1">
            <a:off x="1776083" y="4798674"/>
            <a:ext cx="287337" cy="762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1" name="Straight Arrow Connector 30"/>
          <p:cNvCxnSpPr>
            <a:stCxn id="7" idx="3"/>
            <a:endCxn id="20" idx="1"/>
          </p:cNvCxnSpPr>
          <p:nvPr/>
        </p:nvCxnSpPr>
        <p:spPr bwMode="auto">
          <a:xfrm>
            <a:off x="1623681" y="4951074"/>
            <a:ext cx="211138" cy="762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2" name="Straight Arrow Connector 31"/>
          <p:cNvCxnSpPr>
            <a:stCxn id="20" idx="3"/>
            <a:endCxn id="12" idx="1"/>
          </p:cNvCxnSpPr>
          <p:nvPr/>
        </p:nvCxnSpPr>
        <p:spPr bwMode="auto">
          <a:xfrm>
            <a:off x="1928482" y="5027274"/>
            <a:ext cx="2111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3" name="Straight Arrow Connector 32"/>
          <p:cNvCxnSpPr>
            <a:stCxn id="23" idx="2"/>
            <a:endCxn id="7" idx="0"/>
          </p:cNvCxnSpPr>
          <p:nvPr/>
        </p:nvCxnSpPr>
        <p:spPr bwMode="auto">
          <a:xfrm rot="16200000" flipH="1">
            <a:off x="1435563" y="4762955"/>
            <a:ext cx="228600" cy="53974"/>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4" name="Straight Arrow Connector 33"/>
          <p:cNvCxnSpPr>
            <a:stCxn id="25" idx="0"/>
            <a:endCxn id="23" idx="1"/>
          </p:cNvCxnSpPr>
          <p:nvPr/>
        </p:nvCxnSpPr>
        <p:spPr bwMode="auto">
          <a:xfrm rot="5400000" flipH="1" flipV="1">
            <a:off x="1312533" y="4588330"/>
            <a:ext cx="123031" cy="203994"/>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5" name="Straight Arrow Connector 34"/>
          <p:cNvCxnSpPr>
            <a:stCxn id="14" idx="2"/>
            <a:endCxn id="12" idx="0"/>
          </p:cNvCxnSpPr>
          <p:nvPr/>
        </p:nvCxnSpPr>
        <p:spPr bwMode="auto">
          <a:xfrm rot="5400000">
            <a:off x="2139620" y="4905036"/>
            <a:ext cx="122237" cy="28575"/>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6" name="Straight Arrow Connector 35"/>
          <p:cNvCxnSpPr>
            <a:stCxn id="18" idx="1"/>
            <a:endCxn id="14" idx="3"/>
          </p:cNvCxnSpPr>
          <p:nvPr/>
        </p:nvCxnSpPr>
        <p:spPr bwMode="auto">
          <a:xfrm rot="10800000">
            <a:off x="2261856" y="4811375"/>
            <a:ext cx="165100" cy="84137"/>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7" name="Straight Arrow Connector 36"/>
          <p:cNvCxnSpPr>
            <a:stCxn id="26" idx="0"/>
            <a:endCxn id="25" idx="2"/>
          </p:cNvCxnSpPr>
          <p:nvPr/>
        </p:nvCxnSpPr>
        <p:spPr bwMode="auto">
          <a:xfrm rot="16200000" flipV="1">
            <a:off x="1204582" y="4912973"/>
            <a:ext cx="287338" cy="1523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8" name="Straight Arrow Connector 37"/>
          <p:cNvCxnSpPr>
            <a:endCxn id="12" idx="2"/>
          </p:cNvCxnSpPr>
          <p:nvPr/>
        </p:nvCxnSpPr>
        <p:spPr bwMode="auto">
          <a:xfrm rot="5400000" flipH="1" flipV="1">
            <a:off x="2066198" y="5194358"/>
            <a:ext cx="240505"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39" name="Straight Arrow Connector 38"/>
          <p:cNvCxnSpPr>
            <a:stCxn id="11" idx="0"/>
            <a:endCxn id="20" idx="2"/>
          </p:cNvCxnSpPr>
          <p:nvPr/>
        </p:nvCxnSpPr>
        <p:spPr bwMode="auto">
          <a:xfrm rot="5400000" flipH="1" flipV="1">
            <a:off x="1699883" y="5103474"/>
            <a:ext cx="211137" cy="1524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0" name="Straight Arrow Connector 39"/>
          <p:cNvCxnSpPr>
            <a:stCxn id="22" idx="2"/>
            <a:endCxn id="25" idx="1"/>
          </p:cNvCxnSpPr>
          <p:nvPr/>
        </p:nvCxnSpPr>
        <p:spPr bwMode="auto">
          <a:xfrm rot="16200000" flipH="1">
            <a:off x="1081550" y="4655004"/>
            <a:ext cx="181768" cy="10556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1" name="Straight Arrow Connector 40"/>
          <p:cNvCxnSpPr>
            <a:stCxn id="9" idx="0"/>
            <a:endCxn id="26" idx="2"/>
          </p:cNvCxnSpPr>
          <p:nvPr/>
        </p:nvCxnSpPr>
        <p:spPr bwMode="auto">
          <a:xfrm rot="5400000" flipH="1" flipV="1">
            <a:off x="1166482" y="5332074"/>
            <a:ext cx="363537" cy="1524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2" name="Straight Arrow Connector 41"/>
          <p:cNvCxnSpPr>
            <a:stCxn id="11" idx="1"/>
            <a:endCxn id="26" idx="3"/>
          </p:cNvCxnSpPr>
          <p:nvPr/>
        </p:nvCxnSpPr>
        <p:spPr bwMode="auto">
          <a:xfrm rot="10800000">
            <a:off x="1471281" y="5179675"/>
            <a:ext cx="211138" cy="1523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3" name="Straight Arrow Connector 42"/>
          <p:cNvCxnSpPr>
            <a:stCxn id="13" idx="3"/>
            <a:endCxn id="26" idx="1"/>
          </p:cNvCxnSpPr>
          <p:nvPr/>
        </p:nvCxnSpPr>
        <p:spPr bwMode="auto">
          <a:xfrm>
            <a:off x="1090282" y="5179674"/>
            <a:ext cx="2873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4" name="Straight Arrow Connector 43"/>
          <p:cNvCxnSpPr>
            <a:stCxn id="27" idx="2"/>
            <a:endCxn id="13" idx="1"/>
          </p:cNvCxnSpPr>
          <p:nvPr/>
        </p:nvCxnSpPr>
        <p:spPr bwMode="auto">
          <a:xfrm rot="16200000" flipH="1">
            <a:off x="624351" y="4807405"/>
            <a:ext cx="410369" cy="33416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5" name="Straight Arrow Connector 44"/>
          <p:cNvCxnSpPr>
            <a:stCxn id="10" idx="2"/>
            <a:endCxn id="13" idx="0"/>
          </p:cNvCxnSpPr>
          <p:nvPr/>
        </p:nvCxnSpPr>
        <p:spPr bwMode="auto">
          <a:xfrm rot="5400000">
            <a:off x="975983" y="5065373"/>
            <a:ext cx="1349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6" name="Straight Arrow Connector 45"/>
          <p:cNvCxnSpPr>
            <a:stCxn id="24" idx="2"/>
            <a:endCxn id="10" idx="0"/>
          </p:cNvCxnSpPr>
          <p:nvPr/>
        </p:nvCxnSpPr>
        <p:spPr bwMode="auto">
          <a:xfrm rot="16200000" flipH="1">
            <a:off x="799770" y="4660560"/>
            <a:ext cx="363537" cy="123825"/>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7" name="Straight Arrow Connector 46"/>
          <p:cNvCxnSpPr>
            <a:stCxn id="21" idx="0"/>
            <a:endCxn id="13" idx="1"/>
          </p:cNvCxnSpPr>
          <p:nvPr/>
        </p:nvCxnSpPr>
        <p:spPr bwMode="auto">
          <a:xfrm rot="5400000" flipH="1" flipV="1">
            <a:off x="700551" y="5217774"/>
            <a:ext cx="334168" cy="25796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8" name="Straight Arrow Connector 47"/>
          <p:cNvCxnSpPr>
            <a:stCxn id="21" idx="0"/>
            <a:endCxn id="8" idx="2"/>
          </p:cNvCxnSpPr>
          <p:nvPr/>
        </p:nvCxnSpPr>
        <p:spPr bwMode="auto">
          <a:xfrm rot="16200000" flipV="1">
            <a:off x="518783" y="5293973"/>
            <a:ext cx="363537" cy="762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49" name="Straight Arrow Connector 48"/>
          <p:cNvCxnSpPr>
            <a:stCxn id="9" idx="1"/>
            <a:endCxn id="21" idx="3"/>
          </p:cNvCxnSpPr>
          <p:nvPr/>
        </p:nvCxnSpPr>
        <p:spPr bwMode="auto">
          <a:xfrm rot="10800000">
            <a:off x="785483" y="5560674"/>
            <a:ext cx="439737" cy="762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50" name="Straight Arrow Connector 49"/>
          <p:cNvCxnSpPr>
            <a:stCxn id="24" idx="2"/>
            <a:endCxn id="8" idx="0"/>
          </p:cNvCxnSpPr>
          <p:nvPr/>
        </p:nvCxnSpPr>
        <p:spPr bwMode="auto">
          <a:xfrm rot="5400000">
            <a:off x="533070" y="4670085"/>
            <a:ext cx="515937" cy="257176"/>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51" name="Straight Arrow Connector 50"/>
          <p:cNvCxnSpPr>
            <a:stCxn id="7" idx="1"/>
            <a:endCxn id="10" idx="3"/>
          </p:cNvCxnSpPr>
          <p:nvPr/>
        </p:nvCxnSpPr>
        <p:spPr bwMode="auto">
          <a:xfrm rot="10800000">
            <a:off x="1090283" y="4951074"/>
            <a:ext cx="439737" cy="158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52" name="Straight Arrow Connector 51"/>
          <p:cNvCxnSpPr>
            <a:stCxn id="9" idx="3"/>
            <a:endCxn id="19" idx="1"/>
          </p:cNvCxnSpPr>
          <p:nvPr/>
        </p:nvCxnSpPr>
        <p:spPr bwMode="auto">
          <a:xfrm flipV="1">
            <a:off x="1318881" y="5332074"/>
            <a:ext cx="820738" cy="3048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53" name="Straight Arrow Connector 52"/>
          <p:cNvCxnSpPr>
            <a:stCxn id="23" idx="3"/>
            <a:endCxn id="15" idx="1"/>
          </p:cNvCxnSpPr>
          <p:nvPr/>
        </p:nvCxnSpPr>
        <p:spPr bwMode="auto">
          <a:xfrm flipV="1">
            <a:off x="1569707" y="4417674"/>
            <a:ext cx="171450" cy="211137"/>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54" name="Straight Arrow Connector 53"/>
          <p:cNvCxnSpPr>
            <a:stCxn id="15" idx="2"/>
            <a:endCxn id="17" idx="1"/>
          </p:cNvCxnSpPr>
          <p:nvPr/>
        </p:nvCxnSpPr>
        <p:spPr bwMode="auto">
          <a:xfrm rot="16200000" flipH="1">
            <a:off x="1758619" y="4493873"/>
            <a:ext cx="181769" cy="12303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55" name="Straight Arrow Connector 54"/>
          <p:cNvCxnSpPr>
            <a:stCxn id="21" idx="3"/>
            <a:endCxn id="26" idx="1"/>
          </p:cNvCxnSpPr>
          <p:nvPr/>
        </p:nvCxnSpPr>
        <p:spPr bwMode="auto">
          <a:xfrm flipV="1">
            <a:off x="785482" y="5179674"/>
            <a:ext cx="592137" cy="380999"/>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56" name="Straight Arrow Connector 55"/>
          <p:cNvCxnSpPr>
            <a:stCxn id="7" idx="2"/>
            <a:endCxn id="11" idx="0"/>
          </p:cNvCxnSpPr>
          <p:nvPr/>
        </p:nvCxnSpPr>
        <p:spPr bwMode="auto">
          <a:xfrm rot="16200000" flipH="1">
            <a:off x="1509382" y="5065372"/>
            <a:ext cx="287337" cy="1524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57" name="Straight Arrow Connector 56"/>
          <p:cNvCxnSpPr>
            <a:stCxn id="11" idx="3"/>
            <a:endCxn id="19" idx="1"/>
          </p:cNvCxnSpPr>
          <p:nvPr/>
        </p:nvCxnSpPr>
        <p:spPr bwMode="auto">
          <a:xfrm>
            <a:off x="1776082" y="5332073"/>
            <a:ext cx="363537" cy="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58" name="Straight Arrow Connector 57"/>
          <p:cNvCxnSpPr>
            <a:stCxn id="18" idx="2"/>
            <a:endCxn id="12" idx="3"/>
          </p:cNvCxnSpPr>
          <p:nvPr/>
        </p:nvCxnSpPr>
        <p:spPr bwMode="auto">
          <a:xfrm rot="5400000">
            <a:off x="2311069" y="4864555"/>
            <a:ext cx="84932" cy="240507"/>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59" name="Straight Arrow Connector 58"/>
          <p:cNvCxnSpPr>
            <a:stCxn id="16" idx="2"/>
            <a:endCxn id="18" idx="0"/>
          </p:cNvCxnSpPr>
          <p:nvPr/>
        </p:nvCxnSpPr>
        <p:spPr bwMode="auto">
          <a:xfrm rot="16200000" flipH="1">
            <a:off x="2214232" y="4589123"/>
            <a:ext cx="384175" cy="134938"/>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60" name="Straight Arrow Connector 59"/>
          <p:cNvCxnSpPr>
            <a:stCxn id="25" idx="3"/>
            <a:endCxn id="14" idx="1"/>
          </p:cNvCxnSpPr>
          <p:nvPr/>
        </p:nvCxnSpPr>
        <p:spPr bwMode="auto">
          <a:xfrm>
            <a:off x="1318882" y="4798673"/>
            <a:ext cx="849312" cy="12701"/>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61" name="Straight Arrow Connector 60"/>
          <p:cNvCxnSpPr>
            <a:stCxn id="27" idx="3"/>
            <a:endCxn id="22" idx="1"/>
          </p:cNvCxnSpPr>
          <p:nvPr/>
        </p:nvCxnSpPr>
        <p:spPr bwMode="auto">
          <a:xfrm flipV="1">
            <a:off x="709282" y="4570074"/>
            <a:ext cx="363537" cy="152400"/>
          </a:xfrm>
          <a:prstGeom prst="straightConnector1">
            <a:avLst/>
          </a:prstGeom>
          <a:solidFill>
            <a:srgbClr val="00B8FF"/>
          </a:solidFill>
          <a:ln w="15875" cap="flat" cmpd="sng" algn="ctr">
            <a:solidFill>
              <a:srgbClr val="92D050"/>
            </a:solidFill>
            <a:prstDash val="solid"/>
            <a:round/>
            <a:headEnd type="none" w="med" len="med"/>
            <a:tailEnd type="none"/>
          </a:ln>
          <a:effectLst/>
        </p:spPr>
      </p:cxnSp>
      <p:cxnSp>
        <p:nvCxnSpPr>
          <p:cNvPr id="62" name="Straight Arrow Connector 61"/>
          <p:cNvCxnSpPr>
            <a:stCxn id="15" idx="1"/>
            <a:endCxn id="24" idx="3"/>
          </p:cNvCxnSpPr>
          <p:nvPr/>
        </p:nvCxnSpPr>
        <p:spPr bwMode="auto">
          <a:xfrm rot="10800000" flipV="1">
            <a:off x="966457" y="4417674"/>
            <a:ext cx="774700" cy="76200"/>
          </a:xfrm>
          <a:prstGeom prst="straightConnector1">
            <a:avLst/>
          </a:prstGeom>
          <a:solidFill>
            <a:srgbClr val="00B8FF"/>
          </a:solidFill>
          <a:ln w="15875" cap="flat" cmpd="sng" algn="ctr">
            <a:solidFill>
              <a:srgbClr val="92D050"/>
            </a:solidFill>
            <a:prstDash val="solid"/>
            <a:round/>
            <a:headEnd type="none" w="med" len="med"/>
            <a:tailEnd type="none"/>
          </a:ln>
          <a:effectLst/>
        </p:spPr>
      </p:cxnSp>
      <p:sp>
        <p:nvSpPr>
          <p:cNvPr id="63" name="TextBox 62"/>
          <p:cNvSpPr txBox="1"/>
          <p:nvPr/>
        </p:nvSpPr>
        <p:spPr>
          <a:xfrm>
            <a:off x="518101" y="2353639"/>
            <a:ext cx="7759072" cy="769441"/>
          </a:xfrm>
          <a:prstGeom prst="rect">
            <a:avLst/>
          </a:prstGeom>
          <a:noFill/>
        </p:spPr>
        <p:txBody>
          <a:bodyPr wrap="square" rtlCol="0">
            <a:spAutoFit/>
          </a:bodyPr>
          <a:lstStyle/>
          <a:p>
            <a:pPr marL="119063" indent="-119063">
              <a:buFont typeface="Arial" pitchFamily="34" charset="0"/>
              <a:buChar char="•"/>
            </a:pPr>
            <a:r>
              <a:rPr lang="en-US" sz="2400" dirty="0" smtClean="0"/>
              <a:t> Web 2.0</a:t>
            </a:r>
            <a:r>
              <a:rPr lang="en-US" sz="2000" dirty="0" smtClean="0"/>
              <a:t>, Social Media, User-generated content, Distance Learning, Virtual Classrooms, games, multi-media, …</a:t>
            </a:r>
            <a:endParaRPr lang="en-US" dirty="0" smtClean="0"/>
          </a:p>
        </p:txBody>
      </p:sp>
      <p:sp>
        <p:nvSpPr>
          <p:cNvPr id="64" name="TextBox 63"/>
          <p:cNvSpPr txBox="1"/>
          <p:nvPr/>
        </p:nvSpPr>
        <p:spPr>
          <a:xfrm>
            <a:off x="3142298" y="3421626"/>
            <a:ext cx="5730240" cy="2139047"/>
          </a:xfrm>
          <a:prstGeom prst="rect">
            <a:avLst/>
          </a:prstGeom>
          <a:noFill/>
        </p:spPr>
        <p:txBody>
          <a:bodyPr wrap="square" rtlCol="0">
            <a:spAutoFit/>
          </a:bodyPr>
          <a:lstStyle/>
          <a:p>
            <a:pPr>
              <a:buFont typeface="Arial" pitchFamily="34" charset="0"/>
              <a:buChar char="•"/>
            </a:pPr>
            <a:r>
              <a:rPr lang="en-US" sz="1900" dirty="0" smtClean="0"/>
              <a:t>Establish, sustain a global network of CT experts &amp; practitioners</a:t>
            </a:r>
          </a:p>
          <a:p>
            <a:pPr>
              <a:buFont typeface="Arial" pitchFamily="34" charset="0"/>
              <a:buChar char="•"/>
            </a:pPr>
            <a:r>
              <a:rPr lang="en-US" sz="1900" dirty="0" smtClean="0"/>
              <a:t> Web-delivered knowledge management and collaboration platform</a:t>
            </a:r>
          </a:p>
          <a:p>
            <a:pPr>
              <a:buFont typeface="Arial" pitchFamily="34" charset="0"/>
              <a:buChar char="•"/>
            </a:pPr>
            <a:r>
              <a:rPr lang="en-US" sz="1900" dirty="0" smtClean="0"/>
              <a:t> Significantly extend our reach to international communities</a:t>
            </a:r>
          </a:p>
          <a:p>
            <a:pPr>
              <a:buFont typeface="Arial" pitchFamily="34" charset="0"/>
              <a:buChar char="•"/>
            </a:pPr>
            <a:r>
              <a:rPr lang="en-US" sz="1900" dirty="0" smtClean="0"/>
              <a:t> Support sustained global CT partnerships</a:t>
            </a:r>
          </a:p>
        </p:txBody>
      </p:sp>
      <p:sp>
        <p:nvSpPr>
          <p:cNvPr id="65" name="TextBox 64"/>
          <p:cNvSpPr txBox="1"/>
          <p:nvPr/>
        </p:nvSpPr>
        <p:spPr>
          <a:xfrm>
            <a:off x="457200" y="1417638"/>
            <a:ext cx="7793353" cy="738664"/>
          </a:xfrm>
          <a:prstGeom prst="rect">
            <a:avLst/>
          </a:prstGeom>
          <a:noFill/>
        </p:spPr>
        <p:txBody>
          <a:bodyPr wrap="square" rtlCol="0">
            <a:spAutoFit/>
          </a:bodyPr>
          <a:lstStyle/>
          <a:p>
            <a:pPr marL="119063" indent="-119063">
              <a:buFont typeface="Arial" pitchFamily="34" charset="0"/>
              <a:buChar char="•"/>
            </a:pPr>
            <a:r>
              <a:rPr lang="en-US" sz="2400" dirty="0" smtClean="0"/>
              <a:t> Social Network Analysis</a:t>
            </a:r>
            <a:r>
              <a:rPr lang="en-US" sz="2000" dirty="0" smtClean="0"/>
              <a:t>: </a:t>
            </a:r>
            <a:r>
              <a:rPr lang="en-US" dirty="0" smtClean="0"/>
              <a:t>The study of network representations of social interactions</a:t>
            </a:r>
          </a:p>
        </p:txBody>
      </p:sp>
      <p:sp>
        <p:nvSpPr>
          <p:cNvPr id="66" name="Text Box 4"/>
          <p:cNvSpPr txBox="1">
            <a:spLocks noChangeArrowheads="1"/>
          </p:cNvSpPr>
          <p:nvPr/>
        </p:nvSpPr>
        <p:spPr bwMode="auto">
          <a:xfrm>
            <a:off x="212725" y="5892302"/>
            <a:ext cx="8659813" cy="563744"/>
          </a:xfrm>
          <a:prstGeom prst="rect">
            <a:avLst/>
          </a:prstGeom>
          <a:noFill/>
          <a:ln w="3175">
            <a:solidFill>
              <a:schemeClr val="tx2"/>
            </a:solidFill>
            <a:miter lim="800000"/>
            <a:headEnd/>
            <a:tailEnd/>
          </a:ln>
          <a:effectLst/>
        </p:spPr>
        <p:txBody>
          <a:bodyPr>
            <a:spAutoFit/>
          </a:bodyPr>
          <a:lstStyle/>
          <a:p>
            <a:pPr algn="ctr">
              <a:lnSpc>
                <a:spcPct val="70000"/>
              </a:lnSpc>
              <a:spcBef>
                <a:spcPct val="50000"/>
              </a:spcBef>
            </a:pPr>
            <a:r>
              <a:rPr lang="en-US" sz="1600" i="1" dirty="0"/>
              <a:t>“The greatest challenge to any thinker is stating the problem in a way that will allow a </a:t>
            </a:r>
            <a:r>
              <a:rPr lang="en-US" sz="1600" i="1" dirty="0" smtClean="0"/>
              <a:t>solution</a:t>
            </a:r>
          </a:p>
          <a:p>
            <a:pPr>
              <a:lnSpc>
                <a:spcPct val="70000"/>
              </a:lnSpc>
              <a:spcBef>
                <a:spcPct val="50000"/>
              </a:spcBef>
            </a:pPr>
            <a:r>
              <a:rPr lang="en-US" sz="1600" i="1" dirty="0" smtClean="0"/>
              <a:t>                   -- </a:t>
            </a:r>
            <a:r>
              <a:rPr lang="en-US" sz="1600" i="1" dirty="0"/>
              <a:t>Bertrand Russell</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300"/>
                                  </p:stCondLst>
                                  <p:childTnLst>
                                    <p:set>
                                      <p:cBhvr>
                                        <p:cTn id="49" dur="1" fill="hold">
                                          <p:stCondLst>
                                            <p:cond delay="0"/>
                                          </p:stCondLst>
                                        </p:cTn>
                                        <p:tgtEl>
                                          <p:spTgt spid="28"/>
                                        </p:tgtEl>
                                        <p:attrNameLst>
                                          <p:attrName>style.visibility</p:attrName>
                                        </p:attrNameLst>
                                      </p:cBhvr>
                                      <p:to>
                                        <p:strVal val="visible"/>
                                      </p:to>
                                    </p:set>
                                  </p:childTnLst>
                                </p:cTn>
                              </p:par>
                            </p:childTnLst>
                          </p:cTn>
                        </p:par>
                        <p:par>
                          <p:cTn id="50" fill="hold">
                            <p:stCondLst>
                              <p:cond delay="300"/>
                            </p:stCondLst>
                            <p:childTnLst>
                              <p:par>
                                <p:cTn id="51" presetID="1" presetClass="entr" presetSubtype="0" fill="hold" nodeType="afterEffect">
                                  <p:stCondLst>
                                    <p:cond delay="300"/>
                                  </p:stCondLst>
                                  <p:childTnLst>
                                    <p:set>
                                      <p:cBhvr>
                                        <p:cTn id="52" dur="1" fill="hold">
                                          <p:stCondLst>
                                            <p:cond delay="0"/>
                                          </p:stCondLst>
                                        </p:cTn>
                                        <p:tgtEl>
                                          <p:spTgt spid="29"/>
                                        </p:tgtEl>
                                        <p:attrNameLst>
                                          <p:attrName>style.visibility</p:attrName>
                                        </p:attrNameLst>
                                      </p:cBhvr>
                                      <p:to>
                                        <p:strVal val="visible"/>
                                      </p:to>
                                    </p:set>
                                  </p:childTnLst>
                                </p:cTn>
                              </p:par>
                            </p:childTnLst>
                          </p:cTn>
                        </p:par>
                        <p:par>
                          <p:cTn id="53" fill="hold">
                            <p:stCondLst>
                              <p:cond delay="600"/>
                            </p:stCondLst>
                            <p:childTnLst>
                              <p:par>
                                <p:cTn id="54" presetID="1" presetClass="entr" presetSubtype="0" fill="hold" nodeType="afterEffect">
                                  <p:stCondLst>
                                    <p:cond delay="300"/>
                                  </p:stCondLst>
                                  <p:childTnLst>
                                    <p:set>
                                      <p:cBhvr>
                                        <p:cTn id="55" dur="1" fill="hold">
                                          <p:stCondLst>
                                            <p:cond delay="0"/>
                                          </p:stCondLst>
                                        </p:cTn>
                                        <p:tgtEl>
                                          <p:spTgt spid="30"/>
                                        </p:tgtEl>
                                        <p:attrNameLst>
                                          <p:attrName>style.visibility</p:attrName>
                                        </p:attrNameLst>
                                      </p:cBhvr>
                                      <p:to>
                                        <p:strVal val="visible"/>
                                      </p:to>
                                    </p:set>
                                  </p:childTnLst>
                                </p:cTn>
                              </p:par>
                            </p:childTnLst>
                          </p:cTn>
                        </p:par>
                        <p:par>
                          <p:cTn id="56" fill="hold">
                            <p:stCondLst>
                              <p:cond delay="900"/>
                            </p:stCondLst>
                            <p:childTnLst>
                              <p:par>
                                <p:cTn id="57" presetID="1" presetClass="entr" presetSubtype="0" fill="hold" nodeType="afterEffect">
                                  <p:stCondLst>
                                    <p:cond delay="300"/>
                                  </p:stCondLst>
                                  <p:childTnLst>
                                    <p:set>
                                      <p:cBhvr>
                                        <p:cTn id="58" dur="1" fill="hold">
                                          <p:stCondLst>
                                            <p:cond delay="0"/>
                                          </p:stCondLst>
                                        </p:cTn>
                                        <p:tgtEl>
                                          <p:spTgt spid="31"/>
                                        </p:tgtEl>
                                        <p:attrNameLst>
                                          <p:attrName>style.visibility</p:attrName>
                                        </p:attrNameLst>
                                      </p:cBhvr>
                                      <p:to>
                                        <p:strVal val="visible"/>
                                      </p:to>
                                    </p:set>
                                  </p:childTnLst>
                                </p:cTn>
                              </p:par>
                            </p:childTnLst>
                          </p:cTn>
                        </p:par>
                        <p:par>
                          <p:cTn id="59" fill="hold">
                            <p:stCondLst>
                              <p:cond delay="1200"/>
                            </p:stCondLst>
                            <p:childTnLst>
                              <p:par>
                                <p:cTn id="60" presetID="1" presetClass="entr" presetSubtype="0" fill="hold" nodeType="afterEffect">
                                  <p:stCondLst>
                                    <p:cond delay="300"/>
                                  </p:stCondLst>
                                  <p:childTnLst>
                                    <p:set>
                                      <p:cBhvr>
                                        <p:cTn id="61" dur="1" fill="hold">
                                          <p:stCondLst>
                                            <p:cond delay="0"/>
                                          </p:stCondLst>
                                        </p:cTn>
                                        <p:tgtEl>
                                          <p:spTgt spid="32"/>
                                        </p:tgtEl>
                                        <p:attrNameLst>
                                          <p:attrName>style.visibility</p:attrName>
                                        </p:attrNameLst>
                                      </p:cBhvr>
                                      <p:to>
                                        <p:strVal val="visible"/>
                                      </p:to>
                                    </p:set>
                                  </p:childTnLst>
                                </p:cTn>
                              </p:par>
                            </p:childTnLst>
                          </p:cTn>
                        </p:par>
                        <p:par>
                          <p:cTn id="62" fill="hold">
                            <p:stCondLst>
                              <p:cond delay="1500"/>
                            </p:stCondLst>
                            <p:childTnLst>
                              <p:par>
                                <p:cTn id="63" presetID="1" presetClass="entr" presetSubtype="0" fill="hold" nodeType="afterEffect">
                                  <p:stCondLst>
                                    <p:cond delay="300"/>
                                  </p:stCondLst>
                                  <p:childTnLst>
                                    <p:set>
                                      <p:cBhvr>
                                        <p:cTn id="64" dur="1" fill="hold">
                                          <p:stCondLst>
                                            <p:cond delay="0"/>
                                          </p:stCondLst>
                                        </p:cTn>
                                        <p:tgtEl>
                                          <p:spTgt spid="33"/>
                                        </p:tgtEl>
                                        <p:attrNameLst>
                                          <p:attrName>style.visibility</p:attrName>
                                        </p:attrNameLst>
                                      </p:cBhvr>
                                      <p:to>
                                        <p:strVal val="visible"/>
                                      </p:to>
                                    </p:set>
                                  </p:childTnLst>
                                </p:cTn>
                              </p:par>
                            </p:childTnLst>
                          </p:cTn>
                        </p:par>
                        <p:par>
                          <p:cTn id="65" fill="hold">
                            <p:stCondLst>
                              <p:cond delay="1800"/>
                            </p:stCondLst>
                            <p:childTnLst>
                              <p:par>
                                <p:cTn id="66" presetID="1" presetClass="entr" presetSubtype="0" fill="hold" nodeType="afterEffect">
                                  <p:stCondLst>
                                    <p:cond delay="300"/>
                                  </p:stCondLst>
                                  <p:childTnLst>
                                    <p:set>
                                      <p:cBhvr>
                                        <p:cTn id="67" dur="1" fill="hold">
                                          <p:stCondLst>
                                            <p:cond delay="0"/>
                                          </p:stCondLst>
                                        </p:cTn>
                                        <p:tgtEl>
                                          <p:spTgt spid="34"/>
                                        </p:tgtEl>
                                        <p:attrNameLst>
                                          <p:attrName>style.visibility</p:attrName>
                                        </p:attrNameLst>
                                      </p:cBhvr>
                                      <p:to>
                                        <p:strVal val="visible"/>
                                      </p:to>
                                    </p:set>
                                  </p:childTnLst>
                                </p:cTn>
                              </p:par>
                            </p:childTnLst>
                          </p:cTn>
                        </p:par>
                        <p:par>
                          <p:cTn id="68" fill="hold">
                            <p:stCondLst>
                              <p:cond delay="2100"/>
                            </p:stCondLst>
                            <p:childTnLst>
                              <p:par>
                                <p:cTn id="69" presetID="1" presetClass="entr" presetSubtype="0" fill="hold" nodeType="afterEffect">
                                  <p:stCondLst>
                                    <p:cond delay="300"/>
                                  </p:stCondLst>
                                  <p:childTnLst>
                                    <p:set>
                                      <p:cBhvr>
                                        <p:cTn id="70" dur="1" fill="hold">
                                          <p:stCondLst>
                                            <p:cond delay="0"/>
                                          </p:stCondLst>
                                        </p:cTn>
                                        <p:tgtEl>
                                          <p:spTgt spid="35"/>
                                        </p:tgtEl>
                                        <p:attrNameLst>
                                          <p:attrName>style.visibility</p:attrName>
                                        </p:attrNameLst>
                                      </p:cBhvr>
                                      <p:to>
                                        <p:strVal val="visible"/>
                                      </p:to>
                                    </p:set>
                                  </p:childTnLst>
                                </p:cTn>
                              </p:par>
                            </p:childTnLst>
                          </p:cTn>
                        </p:par>
                        <p:par>
                          <p:cTn id="71" fill="hold">
                            <p:stCondLst>
                              <p:cond delay="2400"/>
                            </p:stCondLst>
                            <p:childTnLst>
                              <p:par>
                                <p:cTn id="72" presetID="1" presetClass="entr" presetSubtype="0" fill="hold" nodeType="afterEffect">
                                  <p:stCondLst>
                                    <p:cond delay="300"/>
                                  </p:stCondLst>
                                  <p:childTnLst>
                                    <p:set>
                                      <p:cBhvr>
                                        <p:cTn id="73" dur="1" fill="hold">
                                          <p:stCondLst>
                                            <p:cond delay="0"/>
                                          </p:stCondLst>
                                        </p:cTn>
                                        <p:tgtEl>
                                          <p:spTgt spid="36"/>
                                        </p:tgtEl>
                                        <p:attrNameLst>
                                          <p:attrName>style.visibility</p:attrName>
                                        </p:attrNameLst>
                                      </p:cBhvr>
                                      <p:to>
                                        <p:strVal val="visible"/>
                                      </p:to>
                                    </p:set>
                                  </p:childTnLst>
                                </p:cTn>
                              </p:par>
                            </p:childTnLst>
                          </p:cTn>
                        </p:par>
                        <p:par>
                          <p:cTn id="74" fill="hold">
                            <p:stCondLst>
                              <p:cond delay="2700"/>
                            </p:stCondLst>
                            <p:childTnLst>
                              <p:par>
                                <p:cTn id="75" presetID="1" presetClass="entr" presetSubtype="0" fill="hold" nodeType="afterEffect">
                                  <p:stCondLst>
                                    <p:cond delay="300"/>
                                  </p:stCondLst>
                                  <p:childTnLst>
                                    <p:set>
                                      <p:cBhvr>
                                        <p:cTn id="76" dur="1" fill="hold">
                                          <p:stCondLst>
                                            <p:cond delay="0"/>
                                          </p:stCondLst>
                                        </p:cTn>
                                        <p:tgtEl>
                                          <p:spTgt spid="37"/>
                                        </p:tgtEl>
                                        <p:attrNameLst>
                                          <p:attrName>style.visibility</p:attrName>
                                        </p:attrNameLst>
                                      </p:cBhvr>
                                      <p:to>
                                        <p:strVal val="visible"/>
                                      </p:to>
                                    </p:set>
                                  </p:childTnLst>
                                </p:cTn>
                              </p:par>
                            </p:childTnLst>
                          </p:cTn>
                        </p:par>
                        <p:par>
                          <p:cTn id="77" fill="hold">
                            <p:stCondLst>
                              <p:cond delay="3000"/>
                            </p:stCondLst>
                            <p:childTnLst>
                              <p:par>
                                <p:cTn id="78" presetID="1" presetClass="entr" presetSubtype="0" fill="hold" nodeType="afterEffect">
                                  <p:stCondLst>
                                    <p:cond delay="300"/>
                                  </p:stCondLst>
                                  <p:childTnLst>
                                    <p:set>
                                      <p:cBhvr>
                                        <p:cTn id="79" dur="1" fill="hold">
                                          <p:stCondLst>
                                            <p:cond delay="0"/>
                                          </p:stCondLst>
                                        </p:cTn>
                                        <p:tgtEl>
                                          <p:spTgt spid="38"/>
                                        </p:tgtEl>
                                        <p:attrNameLst>
                                          <p:attrName>style.visibility</p:attrName>
                                        </p:attrNameLst>
                                      </p:cBhvr>
                                      <p:to>
                                        <p:strVal val="visible"/>
                                      </p:to>
                                    </p:set>
                                  </p:childTnLst>
                                </p:cTn>
                              </p:par>
                            </p:childTnLst>
                          </p:cTn>
                        </p:par>
                        <p:par>
                          <p:cTn id="80" fill="hold">
                            <p:stCondLst>
                              <p:cond delay="3300"/>
                            </p:stCondLst>
                            <p:childTnLst>
                              <p:par>
                                <p:cTn id="81" presetID="1" presetClass="entr" presetSubtype="0" fill="hold" nodeType="afterEffect">
                                  <p:stCondLst>
                                    <p:cond delay="300"/>
                                  </p:stCondLst>
                                  <p:childTnLst>
                                    <p:set>
                                      <p:cBhvr>
                                        <p:cTn id="82" dur="1" fill="hold">
                                          <p:stCondLst>
                                            <p:cond delay="0"/>
                                          </p:stCondLst>
                                        </p:cTn>
                                        <p:tgtEl>
                                          <p:spTgt spid="39"/>
                                        </p:tgtEl>
                                        <p:attrNameLst>
                                          <p:attrName>style.visibility</p:attrName>
                                        </p:attrNameLst>
                                      </p:cBhvr>
                                      <p:to>
                                        <p:strVal val="visible"/>
                                      </p:to>
                                    </p:set>
                                  </p:childTnLst>
                                </p:cTn>
                              </p:par>
                            </p:childTnLst>
                          </p:cTn>
                        </p:par>
                        <p:par>
                          <p:cTn id="83" fill="hold">
                            <p:stCondLst>
                              <p:cond delay="3600"/>
                            </p:stCondLst>
                            <p:childTnLst>
                              <p:par>
                                <p:cTn id="84" presetID="1" presetClass="entr" presetSubtype="0" fill="hold" nodeType="afterEffect">
                                  <p:stCondLst>
                                    <p:cond delay="300"/>
                                  </p:stCondLst>
                                  <p:childTnLst>
                                    <p:set>
                                      <p:cBhvr>
                                        <p:cTn id="85" dur="1" fill="hold">
                                          <p:stCondLst>
                                            <p:cond delay="0"/>
                                          </p:stCondLst>
                                        </p:cTn>
                                        <p:tgtEl>
                                          <p:spTgt spid="40"/>
                                        </p:tgtEl>
                                        <p:attrNameLst>
                                          <p:attrName>style.visibility</p:attrName>
                                        </p:attrNameLst>
                                      </p:cBhvr>
                                      <p:to>
                                        <p:strVal val="visible"/>
                                      </p:to>
                                    </p:set>
                                  </p:childTnLst>
                                </p:cTn>
                              </p:par>
                            </p:childTnLst>
                          </p:cTn>
                        </p:par>
                        <p:par>
                          <p:cTn id="86" fill="hold">
                            <p:stCondLst>
                              <p:cond delay="3900"/>
                            </p:stCondLst>
                            <p:childTnLst>
                              <p:par>
                                <p:cTn id="87" presetID="1" presetClass="entr" presetSubtype="0" fill="hold" nodeType="afterEffect">
                                  <p:stCondLst>
                                    <p:cond delay="300"/>
                                  </p:stCondLst>
                                  <p:childTnLst>
                                    <p:set>
                                      <p:cBhvr>
                                        <p:cTn id="88" dur="1" fill="hold">
                                          <p:stCondLst>
                                            <p:cond delay="0"/>
                                          </p:stCondLst>
                                        </p:cTn>
                                        <p:tgtEl>
                                          <p:spTgt spid="41"/>
                                        </p:tgtEl>
                                        <p:attrNameLst>
                                          <p:attrName>style.visibility</p:attrName>
                                        </p:attrNameLst>
                                      </p:cBhvr>
                                      <p:to>
                                        <p:strVal val="visible"/>
                                      </p:to>
                                    </p:set>
                                  </p:childTnLst>
                                </p:cTn>
                              </p:par>
                            </p:childTnLst>
                          </p:cTn>
                        </p:par>
                        <p:par>
                          <p:cTn id="89" fill="hold">
                            <p:stCondLst>
                              <p:cond delay="4200"/>
                            </p:stCondLst>
                            <p:childTnLst>
                              <p:par>
                                <p:cTn id="90" presetID="1" presetClass="entr" presetSubtype="0" fill="hold" nodeType="afterEffect">
                                  <p:stCondLst>
                                    <p:cond delay="300"/>
                                  </p:stCondLst>
                                  <p:childTnLst>
                                    <p:set>
                                      <p:cBhvr>
                                        <p:cTn id="91" dur="1" fill="hold">
                                          <p:stCondLst>
                                            <p:cond delay="0"/>
                                          </p:stCondLst>
                                        </p:cTn>
                                        <p:tgtEl>
                                          <p:spTgt spid="42"/>
                                        </p:tgtEl>
                                        <p:attrNameLst>
                                          <p:attrName>style.visibility</p:attrName>
                                        </p:attrNameLst>
                                      </p:cBhvr>
                                      <p:to>
                                        <p:strVal val="visible"/>
                                      </p:to>
                                    </p:set>
                                  </p:childTnLst>
                                </p:cTn>
                              </p:par>
                            </p:childTnLst>
                          </p:cTn>
                        </p:par>
                        <p:par>
                          <p:cTn id="92" fill="hold">
                            <p:stCondLst>
                              <p:cond delay="4500"/>
                            </p:stCondLst>
                            <p:childTnLst>
                              <p:par>
                                <p:cTn id="93" presetID="1" presetClass="entr" presetSubtype="0" fill="hold" nodeType="afterEffect">
                                  <p:stCondLst>
                                    <p:cond delay="300"/>
                                  </p:stCondLst>
                                  <p:childTnLst>
                                    <p:set>
                                      <p:cBhvr>
                                        <p:cTn id="94" dur="1" fill="hold">
                                          <p:stCondLst>
                                            <p:cond delay="0"/>
                                          </p:stCondLst>
                                        </p:cTn>
                                        <p:tgtEl>
                                          <p:spTgt spid="43"/>
                                        </p:tgtEl>
                                        <p:attrNameLst>
                                          <p:attrName>style.visibility</p:attrName>
                                        </p:attrNameLst>
                                      </p:cBhvr>
                                      <p:to>
                                        <p:strVal val="visible"/>
                                      </p:to>
                                    </p:set>
                                  </p:childTnLst>
                                </p:cTn>
                              </p:par>
                            </p:childTnLst>
                          </p:cTn>
                        </p:par>
                        <p:par>
                          <p:cTn id="95" fill="hold">
                            <p:stCondLst>
                              <p:cond delay="4800"/>
                            </p:stCondLst>
                            <p:childTnLst>
                              <p:par>
                                <p:cTn id="96" presetID="1" presetClass="entr" presetSubtype="0" fill="hold" nodeType="afterEffect">
                                  <p:stCondLst>
                                    <p:cond delay="300"/>
                                  </p:stCondLst>
                                  <p:childTnLst>
                                    <p:set>
                                      <p:cBhvr>
                                        <p:cTn id="97" dur="1" fill="hold">
                                          <p:stCondLst>
                                            <p:cond delay="0"/>
                                          </p:stCondLst>
                                        </p:cTn>
                                        <p:tgtEl>
                                          <p:spTgt spid="44"/>
                                        </p:tgtEl>
                                        <p:attrNameLst>
                                          <p:attrName>style.visibility</p:attrName>
                                        </p:attrNameLst>
                                      </p:cBhvr>
                                      <p:to>
                                        <p:strVal val="visible"/>
                                      </p:to>
                                    </p:set>
                                  </p:childTnLst>
                                </p:cTn>
                              </p:par>
                            </p:childTnLst>
                          </p:cTn>
                        </p:par>
                        <p:par>
                          <p:cTn id="98" fill="hold">
                            <p:stCondLst>
                              <p:cond delay="5100"/>
                            </p:stCondLst>
                            <p:childTnLst>
                              <p:par>
                                <p:cTn id="99" presetID="1" presetClass="entr" presetSubtype="0" fill="hold" nodeType="afterEffect">
                                  <p:stCondLst>
                                    <p:cond delay="300"/>
                                  </p:stCondLst>
                                  <p:childTnLst>
                                    <p:set>
                                      <p:cBhvr>
                                        <p:cTn id="100" dur="1" fill="hold">
                                          <p:stCondLst>
                                            <p:cond delay="0"/>
                                          </p:stCondLst>
                                        </p:cTn>
                                        <p:tgtEl>
                                          <p:spTgt spid="45"/>
                                        </p:tgtEl>
                                        <p:attrNameLst>
                                          <p:attrName>style.visibility</p:attrName>
                                        </p:attrNameLst>
                                      </p:cBhvr>
                                      <p:to>
                                        <p:strVal val="visible"/>
                                      </p:to>
                                    </p:set>
                                  </p:childTnLst>
                                </p:cTn>
                              </p:par>
                            </p:childTnLst>
                          </p:cTn>
                        </p:par>
                        <p:par>
                          <p:cTn id="101" fill="hold">
                            <p:stCondLst>
                              <p:cond delay="5400"/>
                            </p:stCondLst>
                            <p:childTnLst>
                              <p:par>
                                <p:cTn id="102" presetID="1" presetClass="entr" presetSubtype="0" fill="hold" nodeType="afterEffect">
                                  <p:stCondLst>
                                    <p:cond delay="300"/>
                                  </p:stCondLst>
                                  <p:childTnLst>
                                    <p:set>
                                      <p:cBhvr>
                                        <p:cTn id="103" dur="1" fill="hold">
                                          <p:stCondLst>
                                            <p:cond delay="0"/>
                                          </p:stCondLst>
                                        </p:cTn>
                                        <p:tgtEl>
                                          <p:spTgt spid="46"/>
                                        </p:tgtEl>
                                        <p:attrNameLst>
                                          <p:attrName>style.visibility</p:attrName>
                                        </p:attrNameLst>
                                      </p:cBhvr>
                                      <p:to>
                                        <p:strVal val="visible"/>
                                      </p:to>
                                    </p:set>
                                  </p:childTnLst>
                                </p:cTn>
                              </p:par>
                            </p:childTnLst>
                          </p:cTn>
                        </p:par>
                        <p:par>
                          <p:cTn id="104" fill="hold">
                            <p:stCondLst>
                              <p:cond delay="5700"/>
                            </p:stCondLst>
                            <p:childTnLst>
                              <p:par>
                                <p:cTn id="105" presetID="1" presetClass="entr" presetSubtype="0" fill="hold" nodeType="afterEffect">
                                  <p:stCondLst>
                                    <p:cond delay="300"/>
                                  </p:stCondLst>
                                  <p:childTnLst>
                                    <p:set>
                                      <p:cBhvr>
                                        <p:cTn id="106" dur="1" fill="hold">
                                          <p:stCondLst>
                                            <p:cond delay="0"/>
                                          </p:stCondLst>
                                        </p:cTn>
                                        <p:tgtEl>
                                          <p:spTgt spid="47"/>
                                        </p:tgtEl>
                                        <p:attrNameLst>
                                          <p:attrName>style.visibility</p:attrName>
                                        </p:attrNameLst>
                                      </p:cBhvr>
                                      <p:to>
                                        <p:strVal val="visible"/>
                                      </p:to>
                                    </p:set>
                                  </p:childTnLst>
                                </p:cTn>
                              </p:par>
                            </p:childTnLst>
                          </p:cTn>
                        </p:par>
                        <p:par>
                          <p:cTn id="107" fill="hold">
                            <p:stCondLst>
                              <p:cond delay="6000"/>
                            </p:stCondLst>
                            <p:childTnLst>
                              <p:par>
                                <p:cTn id="108" presetID="1" presetClass="entr" presetSubtype="0" fill="hold" nodeType="afterEffect">
                                  <p:stCondLst>
                                    <p:cond delay="300"/>
                                  </p:stCondLst>
                                  <p:childTnLst>
                                    <p:set>
                                      <p:cBhvr>
                                        <p:cTn id="109" dur="1" fill="hold">
                                          <p:stCondLst>
                                            <p:cond delay="0"/>
                                          </p:stCondLst>
                                        </p:cTn>
                                        <p:tgtEl>
                                          <p:spTgt spid="48"/>
                                        </p:tgtEl>
                                        <p:attrNameLst>
                                          <p:attrName>style.visibility</p:attrName>
                                        </p:attrNameLst>
                                      </p:cBhvr>
                                      <p:to>
                                        <p:strVal val="visible"/>
                                      </p:to>
                                    </p:set>
                                  </p:childTnLst>
                                </p:cTn>
                              </p:par>
                            </p:childTnLst>
                          </p:cTn>
                        </p:par>
                        <p:par>
                          <p:cTn id="110" fill="hold">
                            <p:stCondLst>
                              <p:cond delay="6300"/>
                            </p:stCondLst>
                            <p:childTnLst>
                              <p:par>
                                <p:cTn id="111" presetID="1" presetClass="entr" presetSubtype="0" fill="hold" nodeType="afterEffect">
                                  <p:stCondLst>
                                    <p:cond delay="300"/>
                                  </p:stCondLst>
                                  <p:childTnLst>
                                    <p:set>
                                      <p:cBhvr>
                                        <p:cTn id="112" dur="1" fill="hold">
                                          <p:stCondLst>
                                            <p:cond delay="0"/>
                                          </p:stCondLst>
                                        </p:cTn>
                                        <p:tgtEl>
                                          <p:spTgt spid="49"/>
                                        </p:tgtEl>
                                        <p:attrNameLst>
                                          <p:attrName>style.visibility</p:attrName>
                                        </p:attrNameLst>
                                      </p:cBhvr>
                                      <p:to>
                                        <p:strVal val="visible"/>
                                      </p:to>
                                    </p:set>
                                  </p:childTnLst>
                                </p:cTn>
                              </p:par>
                            </p:childTnLst>
                          </p:cTn>
                        </p:par>
                        <p:par>
                          <p:cTn id="113" fill="hold">
                            <p:stCondLst>
                              <p:cond delay="6600"/>
                            </p:stCondLst>
                            <p:childTnLst>
                              <p:par>
                                <p:cTn id="114" presetID="1" presetClass="entr" presetSubtype="0" fill="hold" nodeType="afterEffect">
                                  <p:stCondLst>
                                    <p:cond delay="300"/>
                                  </p:stCondLst>
                                  <p:childTnLst>
                                    <p:set>
                                      <p:cBhvr>
                                        <p:cTn id="115" dur="1" fill="hold">
                                          <p:stCondLst>
                                            <p:cond delay="0"/>
                                          </p:stCondLst>
                                        </p:cTn>
                                        <p:tgtEl>
                                          <p:spTgt spid="50"/>
                                        </p:tgtEl>
                                        <p:attrNameLst>
                                          <p:attrName>style.visibility</p:attrName>
                                        </p:attrNameLst>
                                      </p:cBhvr>
                                      <p:to>
                                        <p:strVal val="visible"/>
                                      </p:to>
                                    </p:set>
                                  </p:childTnLst>
                                </p:cTn>
                              </p:par>
                            </p:childTnLst>
                          </p:cTn>
                        </p:par>
                        <p:par>
                          <p:cTn id="116" fill="hold">
                            <p:stCondLst>
                              <p:cond delay="6900"/>
                            </p:stCondLst>
                            <p:childTnLst>
                              <p:par>
                                <p:cTn id="117" presetID="1" presetClass="entr" presetSubtype="0" fill="hold" nodeType="afterEffect">
                                  <p:stCondLst>
                                    <p:cond delay="300"/>
                                  </p:stCondLst>
                                  <p:childTnLst>
                                    <p:set>
                                      <p:cBhvr>
                                        <p:cTn id="118" dur="1" fill="hold">
                                          <p:stCondLst>
                                            <p:cond delay="0"/>
                                          </p:stCondLst>
                                        </p:cTn>
                                        <p:tgtEl>
                                          <p:spTgt spid="51"/>
                                        </p:tgtEl>
                                        <p:attrNameLst>
                                          <p:attrName>style.visibility</p:attrName>
                                        </p:attrNameLst>
                                      </p:cBhvr>
                                      <p:to>
                                        <p:strVal val="visible"/>
                                      </p:to>
                                    </p:set>
                                  </p:childTnLst>
                                </p:cTn>
                              </p:par>
                            </p:childTnLst>
                          </p:cTn>
                        </p:par>
                        <p:par>
                          <p:cTn id="119" fill="hold">
                            <p:stCondLst>
                              <p:cond delay="7200"/>
                            </p:stCondLst>
                            <p:childTnLst>
                              <p:par>
                                <p:cTn id="120" presetID="1" presetClass="entr" presetSubtype="0" fill="hold" nodeType="afterEffect">
                                  <p:stCondLst>
                                    <p:cond delay="300"/>
                                  </p:stCondLst>
                                  <p:childTnLst>
                                    <p:set>
                                      <p:cBhvr>
                                        <p:cTn id="121" dur="1" fill="hold">
                                          <p:stCondLst>
                                            <p:cond delay="0"/>
                                          </p:stCondLst>
                                        </p:cTn>
                                        <p:tgtEl>
                                          <p:spTgt spid="52"/>
                                        </p:tgtEl>
                                        <p:attrNameLst>
                                          <p:attrName>style.visibility</p:attrName>
                                        </p:attrNameLst>
                                      </p:cBhvr>
                                      <p:to>
                                        <p:strVal val="visible"/>
                                      </p:to>
                                    </p:set>
                                  </p:childTnLst>
                                </p:cTn>
                              </p:par>
                            </p:childTnLst>
                          </p:cTn>
                        </p:par>
                        <p:par>
                          <p:cTn id="122" fill="hold">
                            <p:stCondLst>
                              <p:cond delay="7500"/>
                            </p:stCondLst>
                            <p:childTnLst>
                              <p:par>
                                <p:cTn id="123" presetID="1" presetClass="entr" presetSubtype="0" fill="hold" nodeType="afterEffect">
                                  <p:stCondLst>
                                    <p:cond delay="300"/>
                                  </p:stCondLst>
                                  <p:childTnLst>
                                    <p:set>
                                      <p:cBhvr>
                                        <p:cTn id="124" dur="1" fill="hold">
                                          <p:stCondLst>
                                            <p:cond delay="0"/>
                                          </p:stCondLst>
                                        </p:cTn>
                                        <p:tgtEl>
                                          <p:spTgt spid="53"/>
                                        </p:tgtEl>
                                        <p:attrNameLst>
                                          <p:attrName>style.visibility</p:attrName>
                                        </p:attrNameLst>
                                      </p:cBhvr>
                                      <p:to>
                                        <p:strVal val="visible"/>
                                      </p:to>
                                    </p:set>
                                  </p:childTnLst>
                                </p:cTn>
                              </p:par>
                            </p:childTnLst>
                          </p:cTn>
                        </p:par>
                        <p:par>
                          <p:cTn id="125" fill="hold">
                            <p:stCondLst>
                              <p:cond delay="7800"/>
                            </p:stCondLst>
                            <p:childTnLst>
                              <p:par>
                                <p:cTn id="126" presetID="1" presetClass="entr" presetSubtype="0" fill="hold" nodeType="afterEffect">
                                  <p:stCondLst>
                                    <p:cond delay="300"/>
                                  </p:stCondLst>
                                  <p:childTnLst>
                                    <p:set>
                                      <p:cBhvr>
                                        <p:cTn id="127" dur="1" fill="hold">
                                          <p:stCondLst>
                                            <p:cond delay="0"/>
                                          </p:stCondLst>
                                        </p:cTn>
                                        <p:tgtEl>
                                          <p:spTgt spid="54"/>
                                        </p:tgtEl>
                                        <p:attrNameLst>
                                          <p:attrName>style.visibility</p:attrName>
                                        </p:attrNameLst>
                                      </p:cBhvr>
                                      <p:to>
                                        <p:strVal val="visible"/>
                                      </p:to>
                                    </p:set>
                                  </p:childTnLst>
                                </p:cTn>
                              </p:par>
                            </p:childTnLst>
                          </p:cTn>
                        </p:par>
                        <p:par>
                          <p:cTn id="128" fill="hold">
                            <p:stCondLst>
                              <p:cond delay="8100"/>
                            </p:stCondLst>
                            <p:childTnLst>
                              <p:par>
                                <p:cTn id="129" presetID="1" presetClass="entr" presetSubtype="0" fill="hold" nodeType="afterEffect">
                                  <p:stCondLst>
                                    <p:cond delay="300"/>
                                  </p:stCondLst>
                                  <p:childTnLst>
                                    <p:set>
                                      <p:cBhvr>
                                        <p:cTn id="130" dur="1" fill="hold">
                                          <p:stCondLst>
                                            <p:cond delay="0"/>
                                          </p:stCondLst>
                                        </p:cTn>
                                        <p:tgtEl>
                                          <p:spTgt spid="55"/>
                                        </p:tgtEl>
                                        <p:attrNameLst>
                                          <p:attrName>style.visibility</p:attrName>
                                        </p:attrNameLst>
                                      </p:cBhvr>
                                      <p:to>
                                        <p:strVal val="visible"/>
                                      </p:to>
                                    </p:set>
                                  </p:childTnLst>
                                </p:cTn>
                              </p:par>
                            </p:childTnLst>
                          </p:cTn>
                        </p:par>
                        <p:par>
                          <p:cTn id="131" fill="hold">
                            <p:stCondLst>
                              <p:cond delay="8400"/>
                            </p:stCondLst>
                            <p:childTnLst>
                              <p:par>
                                <p:cTn id="132" presetID="1" presetClass="entr" presetSubtype="0" fill="hold" nodeType="afterEffect">
                                  <p:stCondLst>
                                    <p:cond delay="300"/>
                                  </p:stCondLst>
                                  <p:childTnLst>
                                    <p:set>
                                      <p:cBhvr>
                                        <p:cTn id="133" dur="1" fill="hold">
                                          <p:stCondLst>
                                            <p:cond delay="0"/>
                                          </p:stCondLst>
                                        </p:cTn>
                                        <p:tgtEl>
                                          <p:spTgt spid="56"/>
                                        </p:tgtEl>
                                        <p:attrNameLst>
                                          <p:attrName>style.visibility</p:attrName>
                                        </p:attrNameLst>
                                      </p:cBhvr>
                                      <p:to>
                                        <p:strVal val="visible"/>
                                      </p:to>
                                    </p:set>
                                  </p:childTnLst>
                                </p:cTn>
                              </p:par>
                            </p:childTnLst>
                          </p:cTn>
                        </p:par>
                        <p:par>
                          <p:cTn id="134" fill="hold">
                            <p:stCondLst>
                              <p:cond delay="8700"/>
                            </p:stCondLst>
                            <p:childTnLst>
                              <p:par>
                                <p:cTn id="135" presetID="1" presetClass="entr" presetSubtype="0" fill="hold" nodeType="afterEffect">
                                  <p:stCondLst>
                                    <p:cond delay="300"/>
                                  </p:stCondLst>
                                  <p:childTnLst>
                                    <p:set>
                                      <p:cBhvr>
                                        <p:cTn id="136" dur="1" fill="hold">
                                          <p:stCondLst>
                                            <p:cond delay="0"/>
                                          </p:stCondLst>
                                        </p:cTn>
                                        <p:tgtEl>
                                          <p:spTgt spid="57"/>
                                        </p:tgtEl>
                                        <p:attrNameLst>
                                          <p:attrName>style.visibility</p:attrName>
                                        </p:attrNameLst>
                                      </p:cBhvr>
                                      <p:to>
                                        <p:strVal val="visible"/>
                                      </p:to>
                                    </p:set>
                                  </p:childTnLst>
                                </p:cTn>
                              </p:par>
                            </p:childTnLst>
                          </p:cTn>
                        </p:par>
                        <p:par>
                          <p:cTn id="137" fill="hold">
                            <p:stCondLst>
                              <p:cond delay="9000"/>
                            </p:stCondLst>
                            <p:childTnLst>
                              <p:par>
                                <p:cTn id="138" presetID="1" presetClass="entr" presetSubtype="0" fill="hold" nodeType="afterEffect">
                                  <p:stCondLst>
                                    <p:cond delay="300"/>
                                  </p:stCondLst>
                                  <p:childTnLst>
                                    <p:set>
                                      <p:cBhvr>
                                        <p:cTn id="139" dur="1" fill="hold">
                                          <p:stCondLst>
                                            <p:cond delay="0"/>
                                          </p:stCondLst>
                                        </p:cTn>
                                        <p:tgtEl>
                                          <p:spTgt spid="58"/>
                                        </p:tgtEl>
                                        <p:attrNameLst>
                                          <p:attrName>style.visibility</p:attrName>
                                        </p:attrNameLst>
                                      </p:cBhvr>
                                      <p:to>
                                        <p:strVal val="visible"/>
                                      </p:to>
                                    </p:set>
                                  </p:childTnLst>
                                </p:cTn>
                              </p:par>
                            </p:childTnLst>
                          </p:cTn>
                        </p:par>
                        <p:par>
                          <p:cTn id="140" fill="hold">
                            <p:stCondLst>
                              <p:cond delay="9300"/>
                            </p:stCondLst>
                            <p:childTnLst>
                              <p:par>
                                <p:cTn id="141" presetID="1" presetClass="entr" presetSubtype="0" fill="hold" nodeType="afterEffect">
                                  <p:stCondLst>
                                    <p:cond delay="300"/>
                                  </p:stCondLst>
                                  <p:childTnLst>
                                    <p:set>
                                      <p:cBhvr>
                                        <p:cTn id="142" dur="1" fill="hold">
                                          <p:stCondLst>
                                            <p:cond delay="0"/>
                                          </p:stCondLst>
                                        </p:cTn>
                                        <p:tgtEl>
                                          <p:spTgt spid="59"/>
                                        </p:tgtEl>
                                        <p:attrNameLst>
                                          <p:attrName>style.visibility</p:attrName>
                                        </p:attrNameLst>
                                      </p:cBhvr>
                                      <p:to>
                                        <p:strVal val="visible"/>
                                      </p:to>
                                    </p:set>
                                  </p:childTnLst>
                                </p:cTn>
                              </p:par>
                            </p:childTnLst>
                          </p:cTn>
                        </p:par>
                        <p:par>
                          <p:cTn id="143" fill="hold">
                            <p:stCondLst>
                              <p:cond delay="9600"/>
                            </p:stCondLst>
                            <p:childTnLst>
                              <p:par>
                                <p:cTn id="144" presetID="1" presetClass="entr" presetSubtype="0" fill="hold" nodeType="afterEffect">
                                  <p:stCondLst>
                                    <p:cond delay="300"/>
                                  </p:stCondLst>
                                  <p:childTnLst>
                                    <p:set>
                                      <p:cBhvr>
                                        <p:cTn id="145" dur="1" fill="hold">
                                          <p:stCondLst>
                                            <p:cond delay="0"/>
                                          </p:stCondLst>
                                        </p:cTn>
                                        <p:tgtEl>
                                          <p:spTgt spid="60"/>
                                        </p:tgtEl>
                                        <p:attrNameLst>
                                          <p:attrName>style.visibility</p:attrName>
                                        </p:attrNameLst>
                                      </p:cBhvr>
                                      <p:to>
                                        <p:strVal val="visible"/>
                                      </p:to>
                                    </p:set>
                                  </p:childTnLst>
                                </p:cTn>
                              </p:par>
                            </p:childTnLst>
                          </p:cTn>
                        </p:par>
                        <p:par>
                          <p:cTn id="146" fill="hold">
                            <p:stCondLst>
                              <p:cond delay="9900"/>
                            </p:stCondLst>
                            <p:childTnLst>
                              <p:par>
                                <p:cTn id="147" presetID="1" presetClass="entr" presetSubtype="0" fill="hold" nodeType="afterEffect">
                                  <p:stCondLst>
                                    <p:cond delay="300"/>
                                  </p:stCondLst>
                                  <p:childTnLst>
                                    <p:set>
                                      <p:cBhvr>
                                        <p:cTn id="148" dur="1" fill="hold">
                                          <p:stCondLst>
                                            <p:cond delay="0"/>
                                          </p:stCondLst>
                                        </p:cTn>
                                        <p:tgtEl>
                                          <p:spTgt spid="61"/>
                                        </p:tgtEl>
                                        <p:attrNameLst>
                                          <p:attrName>style.visibility</p:attrName>
                                        </p:attrNameLst>
                                      </p:cBhvr>
                                      <p:to>
                                        <p:strVal val="visible"/>
                                      </p:to>
                                    </p:set>
                                  </p:childTnLst>
                                </p:cTn>
                              </p:par>
                            </p:childTnLst>
                          </p:cTn>
                        </p:par>
                        <p:par>
                          <p:cTn id="149" fill="hold">
                            <p:stCondLst>
                              <p:cond delay="10200"/>
                            </p:stCondLst>
                            <p:childTnLst>
                              <p:par>
                                <p:cTn id="150" presetID="1" presetClass="entr" presetSubtype="0" fill="hold" nodeType="afterEffect">
                                  <p:stCondLst>
                                    <p:cond delay="300"/>
                                  </p:stCondLst>
                                  <p:childTnLst>
                                    <p:set>
                                      <p:cBhvr>
                                        <p:cTn id="151"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Venture Capital Network</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30</a:t>
            </a:fld>
            <a:endParaRPr lang="en-US" dirty="0"/>
          </a:p>
        </p:txBody>
      </p:sp>
      <p:pic>
        <p:nvPicPr>
          <p:cNvPr id="65538" name="Picture 2"/>
          <p:cNvPicPr>
            <a:picLocks noChangeAspect="1" noChangeArrowheads="1"/>
          </p:cNvPicPr>
          <p:nvPr/>
        </p:nvPicPr>
        <p:blipFill>
          <a:blip r:embed="rId2"/>
          <a:srcRect/>
          <a:stretch>
            <a:fillRect/>
          </a:stretch>
        </p:blipFill>
        <p:spPr bwMode="auto">
          <a:xfrm>
            <a:off x="548640" y="1581912"/>
            <a:ext cx="8085063" cy="45659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31</a:t>
            </a:fld>
            <a:endParaRPr lang="en-US" dirty="0"/>
          </a:p>
        </p:txBody>
      </p:sp>
      <p:pic>
        <p:nvPicPr>
          <p:cNvPr id="66562" name="Picture 2"/>
          <p:cNvPicPr>
            <a:picLocks noChangeAspect="1" noChangeArrowheads="1"/>
          </p:cNvPicPr>
          <p:nvPr/>
        </p:nvPicPr>
        <p:blipFill>
          <a:blip r:embed="rId2"/>
          <a:srcRect/>
          <a:stretch>
            <a:fillRect/>
          </a:stretch>
        </p:blipFill>
        <p:spPr bwMode="auto">
          <a:xfrm>
            <a:off x="548640" y="1581912"/>
            <a:ext cx="8086344" cy="4565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32</a:t>
            </a:fld>
            <a:endParaRPr lang="en-US" dirty="0"/>
          </a:p>
        </p:txBody>
      </p:sp>
      <p:pic>
        <p:nvPicPr>
          <p:cNvPr id="67586" name="Picture 2"/>
          <p:cNvPicPr>
            <a:picLocks noChangeAspect="1" noChangeArrowheads="1"/>
          </p:cNvPicPr>
          <p:nvPr/>
        </p:nvPicPr>
        <p:blipFill>
          <a:blip r:embed="rId2"/>
          <a:srcRect/>
          <a:stretch>
            <a:fillRect/>
          </a:stretch>
        </p:blipFill>
        <p:spPr bwMode="auto">
          <a:xfrm>
            <a:off x="548640" y="1581912"/>
            <a:ext cx="8086344" cy="4565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33</a:t>
            </a:fld>
            <a:endParaRPr lang="en-US" dirty="0"/>
          </a:p>
        </p:txBody>
      </p:sp>
      <p:pic>
        <p:nvPicPr>
          <p:cNvPr id="68610" name="Picture 2"/>
          <p:cNvPicPr>
            <a:picLocks noChangeAspect="1" noChangeArrowheads="1"/>
          </p:cNvPicPr>
          <p:nvPr/>
        </p:nvPicPr>
        <p:blipFill>
          <a:blip r:embed="rId2"/>
          <a:srcRect/>
          <a:stretch>
            <a:fillRect/>
          </a:stretch>
        </p:blipFill>
        <p:spPr bwMode="auto">
          <a:xfrm>
            <a:off x="548640" y="1581912"/>
            <a:ext cx="8086344" cy="4565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34</a:t>
            </a:fld>
            <a:endParaRPr lang="en-US" dirty="0"/>
          </a:p>
        </p:txBody>
      </p:sp>
      <p:pic>
        <p:nvPicPr>
          <p:cNvPr id="69634" name="Picture 2"/>
          <p:cNvPicPr>
            <a:picLocks noChangeAspect="1" noChangeArrowheads="1"/>
          </p:cNvPicPr>
          <p:nvPr/>
        </p:nvPicPr>
        <p:blipFill>
          <a:blip r:embed="rId2"/>
          <a:srcRect/>
          <a:stretch>
            <a:fillRect/>
          </a:stretch>
        </p:blipFill>
        <p:spPr bwMode="auto">
          <a:xfrm>
            <a:off x="548640" y="1581912"/>
            <a:ext cx="8086344" cy="4565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35</a:t>
            </a:fld>
            <a:endParaRPr lang="en-US" dirty="0"/>
          </a:p>
        </p:txBody>
      </p:sp>
      <p:pic>
        <p:nvPicPr>
          <p:cNvPr id="70658" name="Picture 2"/>
          <p:cNvPicPr>
            <a:picLocks noChangeAspect="1" noChangeArrowheads="1"/>
          </p:cNvPicPr>
          <p:nvPr/>
        </p:nvPicPr>
        <p:blipFill>
          <a:blip r:embed="rId2"/>
          <a:srcRect/>
          <a:stretch>
            <a:fillRect/>
          </a:stretch>
        </p:blipFill>
        <p:spPr bwMode="auto">
          <a:xfrm>
            <a:off x="548640" y="1581912"/>
            <a:ext cx="8086344" cy="4565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36</a:t>
            </a:fld>
            <a:endParaRPr lang="en-US" dirty="0"/>
          </a:p>
        </p:txBody>
      </p:sp>
      <p:pic>
        <p:nvPicPr>
          <p:cNvPr id="71682" name="Picture 2"/>
          <p:cNvPicPr>
            <a:picLocks noChangeAspect="1" noChangeArrowheads="1"/>
          </p:cNvPicPr>
          <p:nvPr/>
        </p:nvPicPr>
        <p:blipFill>
          <a:blip r:embed="rId2"/>
          <a:srcRect/>
          <a:stretch>
            <a:fillRect/>
          </a:stretch>
        </p:blipFill>
        <p:spPr bwMode="auto">
          <a:xfrm>
            <a:off x="548640" y="1581912"/>
            <a:ext cx="8086344" cy="4565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37</a:t>
            </a:fld>
            <a:endParaRPr lang="en-US" dirty="0"/>
          </a:p>
        </p:txBody>
      </p:sp>
      <p:pic>
        <p:nvPicPr>
          <p:cNvPr id="72706" name="Picture 2"/>
          <p:cNvPicPr>
            <a:picLocks noChangeAspect="1" noChangeArrowheads="1"/>
          </p:cNvPicPr>
          <p:nvPr/>
        </p:nvPicPr>
        <p:blipFill>
          <a:blip r:embed="rId2"/>
          <a:srcRect/>
          <a:stretch>
            <a:fillRect/>
          </a:stretch>
        </p:blipFill>
        <p:spPr bwMode="auto">
          <a:xfrm>
            <a:off x="548640" y="1581912"/>
            <a:ext cx="8086344" cy="4565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38</a:t>
            </a:fld>
            <a:endParaRPr lang="en-US" dirty="0"/>
          </a:p>
        </p:txBody>
      </p:sp>
      <p:pic>
        <p:nvPicPr>
          <p:cNvPr id="73730" name="Picture 2"/>
          <p:cNvPicPr>
            <a:picLocks noChangeAspect="1" noChangeArrowheads="1"/>
          </p:cNvPicPr>
          <p:nvPr/>
        </p:nvPicPr>
        <p:blipFill>
          <a:blip r:embed="rId2"/>
          <a:srcRect/>
          <a:stretch>
            <a:fillRect/>
          </a:stretch>
        </p:blipFill>
        <p:spPr bwMode="auto">
          <a:xfrm>
            <a:off x="548640" y="1581912"/>
            <a:ext cx="8086344" cy="4565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39</a:t>
            </a:fld>
            <a:endParaRPr lang="en-US" dirty="0"/>
          </a:p>
        </p:txBody>
      </p:sp>
      <p:pic>
        <p:nvPicPr>
          <p:cNvPr id="74754" name="Picture 2"/>
          <p:cNvPicPr>
            <a:picLocks noChangeAspect="1" noChangeArrowheads="1"/>
          </p:cNvPicPr>
          <p:nvPr/>
        </p:nvPicPr>
        <p:blipFill>
          <a:blip r:embed="rId2"/>
          <a:srcRect/>
          <a:stretch>
            <a:fillRect/>
          </a:stretch>
        </p:blipFill>
        <p:spPr bwMode="auto">
          <a:xfrm>
            <a:off x="548640" y="1581912"/>
            <a:ext cx="8086344" cy="4565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Global Combating Terrorism (CT) Challenge </a:t>
            </a:r>
            <a:endParaRPr lang="en-US" sz="3600" dirty="0"/>
          </a:p>
        </p:txBody>
      </p:sp>
      <p:sp>
        <p:nvSpPr>
          <p:cNvPr id="3" name="Content Placeholder 2"/>
          <p:cNvSpPr>
            <a:spLocks noGrp="1"/>
          </p:cNvSpPr>
          <p:nvPr>
            <p:ph idx="1"/>
          </p:nvPr>
        </p:nvSpPr>
        <p:spPr>
          <a:xfrm>
            <a:off x="457200" y="1417638"/>
            <a:ext cx="8229600" cy="4525963"/>
          </a:xfrm>
        </p:spPr>
        <p:txBody>
          <a:bodyPr/>
          <a:lstStyle/>
          <a:p>
            <a:r>
              <a:rPr lang="en-US" sz="2700" dirty="0" smtClean="0"/>
              <a:t>A </a:t>
            </a:r>
            <a:r>
              <a:rPr lang="en-US" sz="2700" i="1" dirty="0" smtClean="0"/>
              <a:t>Program</a:t>
            </a:r>
            <a:r>
              <a:rPr lang="en-US" sz="2700" dirty="0" smtClean="0"/>
              <a:t> for Planning Future Directions for Analysis, Modeling, and Feedback, in its initial planning.</a:t>
            </a:r>
          </a:p>
          <a:p>
            <a:r>
              <a:rPr lang="en-US" sz="2800" dirty="0" smtClean="0"/>
              <a:t>How to foster collaborations among ‘neighborhoods’ of CT professionals</a:t>
            </a:r>
          </a:p>
          <a:p>
            <a:pPr lvl="1"/>
            <a:r>
              <a:rPr lang="en-US" sz="2400" dirty="0" smtClean="0"/>
              <a:t> diverse international cultures and organizations.    </a:t>
            </a:r>
          </a:p>
          <a:p>
            <a:r>
              <a:rPr lang="en-US" sz="2800" dirty="0" smtClean="0"/>
              <a:t>How to measure </a:t>
            </a:r>
            <a:r>
              <a:rPr lang="en-US" sz="2800" i="1" dirty="0" smtClean="0"/>
              <a:t>cohesiveness</a:t>
            </a:r>
            <a:r>
              <a:rPr lang="en-US" sz="2800" dirty="0" smtClean="0"/>
              <a:t> within the global CT community </a:t>
            </a:r>
          </a:p>
          <a:p>
            <a:pPr lvl="1"/>
            <a:r>
              <a:rPr lang="en-US" sz="2400" dirty="0" smtClean="0"/>
              <a:t>from behavior on a social media website</a:t>
            </a:r>
          </a:p>
          <a:p>
            <a:r>
              <a:rPr lang="en-US" sz="2800" dirty="0" smtClean="0"/>
              <a:t>How to encourage formation of </a:t>
            </a:r>
          </a:p>
          <a:p>
            <a:pPr lvl="1"/>
            <a:r>
              <a:rPr lang="en-US" sz="2400" dirty="0" smtClean="0"/>
              <a:t>bridging ties and tight-knit clusters</a:t>
            </a:r>
          </a:p>
          <a:p>
            <a:pPr>
              <a:buNone/>
            </a:pPr>
            <a:endParaRPr lang="en-US" sz="2800" dirty="0" smtClean="0"/>
          </a:p>
          <a:p>
            <a:endParaRPr lang="en-US" sz="2800" dirty="0"/>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40</a:t>
            </a:fld>
            <a:endParaRPr lang="en-US" dirty="0"/>
          </a:p>
        </p:txBody>
      </p:sp>
      <p:pic>
        <p:nvPicPr>
          <p:cNvPr id="75778" name="Picture 2"/>
          <p:cNvPicPr>
            <a:picLocks noChangeAspect="1" noChangeArrowheads="1"/>
          </p:cNvPicPr>
          <p:nvPr/>
        </p:nvPicPr>
        <p:blipFill>
          <a:blip r:embed="rId2"/>
          <a:srcRect/>
          <a:stretch>
            <a:fillRect/>
          </a:stretch>
        </p:blipFill>
        <p:spPr bwMode="auto">
          <a:xfrm>
            <a:off x="548640" y="1581912"/>
            <a:ext cx="8086344" cy="4565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41</a:t>
            </a:fld>
            <a:endParaRPr lang="en-US" dirty="0"/>
          </a:p>
        </p:txBody>
      </p:sp>
      <p:pic>
        <p:nvPicPr>
          <p:cNvPr id="76802" name="Picture 2"/>
          <p:cNvPicPr>
            <a:picLocks noChangeAspect="1" noChangeArrowheads="1"/>
          </p:cNvPicPr>
          <p:nvPr/>
        </p:nvPicPr>
        <p:blipFill>
          <a:blip r:embed="rId2"/>
          <a:srcRect/>
          <a:stretch>
            <a:fillRect/>
          </a:stretch>
        </p:blipFill>
        <p:spPr bwMode="auto">
          <a:xfrm>
            <a:off x="548640" y="1581912"/>
            <a:ext cx="8086344" cy="4565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42</a:t>
            </a:fld>
            <a:endParaRPr lang="en-US" dirty="0"/>
          </a:p>
        </p:txBody>
      </p:sp>
      <p:pic>
        <p:nvPicPr>
          <p:cNvPr id="77826" name="Picture 2"/>
          <p:cNvPicPr>
            <a:picLocks noChangeAspect="1" noChangeArrowheads="1"/>
          </p:cNvPicPr>
          <p:nvPr/>
        </p:nvPicPr>
        <p:blipFill>
          <a:blip r:embed="rId2"/>
          <a:srcRect/>
          <a:stretch>
            <a:fillRect/>
          </a:stretch>
        </p:blipFill>
        <p:spPr bwMode="auto">
          <a:xfrm>
            <a:off x="548640" y="1581912"/>
            <a:ext cx="8086344" cy="4565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43</a:t>
            </a:fld>
            <a:endParaRPr lang="en-US" dirty="0"/>
          </a:p>
        </p:txBody>
      </p:sp>
      <p:pic>
        <p:nvPicPr>
          <p:cNvPr id="78850" name="Picture 2"/>
          <p:cNvPicPr>
            <a:picLocks noChangeAspect="1" noChangeArrowheads="1"/>
          </p:cNvPicPr>
          <p:nvPr/>
        </p:nvPicPr>
        <p:blipFill>
          <a:blip r:embed="rId2"/>
          <a:srcRect/>
          <a:stretch>
            <a:fillRect/>
          </a:stretch>
        </p:blipFill>
        <p:spPr bwMode="auto">
          <a:xfrm>
            <a:off x="548640" y="1581912"/>
            <a:ext cx="8086344" cy="4565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44</a:t>
            </a:fld>
            <a:endParaRPr lang="en-US" dirty="0"/>
          </a:p>
        </p:txBody>
      </p:sp>
      <p:pic>
        <p:nvPicPr>
          <p:cNvPr id="79874" name="Picture 2"/>
          <p:cNvPicPr>
            <a:picLocks noChangeAspect="1" noChangeArrowheads="1"/>
          </p:cNvPicPr>
          <p:nvPr/>
        </p:nvPicPr>
        <p:blipFill>
          <a:blip r:embed="rId2"/>
          <a:srcRect/>
          <a:stretch>
            <a:fillRect/>
          </a:stretch>
        </p:blipFill>
        <p:spPr bwMode="auto">
          <a:xfrm>
            <a:off x="548640" y="1581912"/>
            <a:ext cx="8086344" cy="4565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45</a:t>
            </a:fld>
            <a:endParaRPr lang="en-US" dirty="0"/>
          </a:p>
        </p:txBody>
      </p:sp>
      <p:pic>
        <p:nvPicPr>
          <p:cNvPr id="80898" name="Picture 2"/>
          <p:cNvPicPr>
            <a:picLocks noChangeAspect="1" noChangeArrowheads="1"/>
          </p:cNvPicPr>
          <p:nvPr/>
        </p:nvPicPr>
        <p:blipFill>
          <a:blip r:embed="rId2"/>
          <a:srcRect/>
          <a:stretch>
            <a:fillRect/>
          </a:stretch>
        </p:blipFill>
        <p:spPr bwMode="auto">
          <a:xfrm>
            <a:off x="548640" y="1581912"/>
            <a:ext cx="8086344" cy="4565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46</a:t>
            </a:fld>
            <a:endParaRPr lang="en-US" dirty="0"/>
          </a:p>
        </p:txBody>
      </p:sp>
      <p:pic>
        <p:nvPicPr>
          <p:cNvPr id="81922" name="Picture 2"/>
          <p:cNvPicPr>
            <a:picLocks noChangeAspect="1" noChangeArrowheads="1"/>
          </p:cNvPicPr>
          <p:nvPr/>
        </p:nvPicPr>
        <p:blipFill>
          <a:blip r:embed="rId2"/>
          <a:srcRect/>
          <a:stretch>
            <a:fillRect/>
          </a:stretch>
        </p:blipFill>
        <p:spPr bwMode="auto">
          <a:xfrm>
            <a:off x="548640" y="1579995"/>
            <a:ext cx="8086344" cy="4565904"/>
          </a:xfrm>
          <a:prstGeom prst="rect">
            <a:avLst/>
          </a:prstGeom>
          <a:noFill/>
          <a:ln w="9525">
            <a:noFill/>
            <a:miter lim="800000"/>
            <a:headEnd/>
            <a:tailEnd/>
          </a:ln>
        </p:spPr>
      </p:pic>
      <p:sp>
        <p:nvSpPr>
          <p:cNvPr id="7" name="Action Button: Back or Previous 6">
            <a:hlinkClick r:id="rId3" action="ppaction://hlinksldjump" highlightClick="1"/>
          </p:cNvPr>
          <p:cNvSpPr/>
          <p:nvPr/>
        </p:nvSpPr>
        <p:spPr>
          <a:xfrm>
            <a:off x="3121152" y="6356350"/>
            <a:ext cx="1182624" cy="36512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05400" y="3823662"/>
            <a:ext cx="3810000" cy="1323439"/>
          </a:xfrm>
          <a:prstGeom prst="rect">
            <a:avLst/>
          </a:prstGeom>
          <a:noFill/>
        </p:spPr>
        <p:txBody>
          <a:bodyPr wrap="square" rtlCol="0">
            <a:spAutoFit/>
          </a:bodyPr>
          <a:lstStyle/>
          <a:p>
            <a:r>
              <a:rPr lang="en-US" sz="1600" dirty="0" smtClean="0"/>
              <a:t>Metric: speed at which the website 'scales up' to a critical mass </a:t>
            </a:r>
          </a:p>
          <a:p>
            <a:endParaRPr lang="en-US" sz="1600" dirty="0" smtClean="0"/>
          </a:p>
          <a:p>
            <a:r>
              <a:rPr lang="en-US" sz="1600" dirty="0" smtClean="0"/>
              <a:t>Metric: Value of a network &gt;= N</a:t>
            </a:r>
            <a:r>
              <a:rPr lang="en-US" sz="1600" baseline="30000" dirty="0" smtClean="0"/>
              <a:t>2</a:t>
            </a:r>
            <a:r>
              <a:rPr lang="en-US" sz="1600" dirty="0" smtClean="0"/>
              <a:t> </a:t>
            </a:r>
            <a:endParaRPr lang="en-US" sz="1600" dirty="0" smtClean="0"/>
          </a:p>
          <a:p>
            <a:r>
              <a:rPr lang="en-US" sz="1600" dirty="0" smtClean="0"/>
              <a:t>	</a:t>
            </a:r>
            <a:r>
              <a:rPr lang="en-US" sz="1600" dirty="0" smtClean="0"/>
              <a:t>		(but too simplistic)</a:t>
            </a:r>
            <a:endParaRPr lang="en-US" sz="1600" dirty="0" smtClean="0"/>
          </a:p>
        </p:txBody>
      </p:sp>
      <p:sp>
        <p:nvSpPr>
          <p:cNvPr id="14" name="TextBox 13"/>
          <p:cNvSpPr txBox="1"/>
          <p:nvPr/>
        </p:nvSpPr>
        <p:spPr>
          <a:xfrm>
            <a:off x="5867400" y="3429000"/>
            <a:ext cx="2133600" cy="400110"/>
          </a:xfrm>
          <a:prstGeom prst="rect">
            <a:avLst/>
          </a:prstGeom>
          <a:noFill/>
        </p:spPr>
        <p:txBody>
          <a:bodyPr wrap="square" rtlCol="0">
            <a:spAutoFit/>
          </a:bodyPr>
          <a:lstStyle/>
          <a:p>
            <a:r>
              <a:rPr lang="en-US" sz="2000" dirty="0" smtClean="0"/>
              <a:t>“Network Effect”</a:t>
            </a:r>
            <a:endParaRPr lang="en-US" sz="2000" dirty="0"/>
          </a:p>
        </p:txBody>
      </p:sp>
      <p:grpSp>
        <p:nvGrpSpPr>
          <p:cNvPr id="2" name="Group 19"/>
          <p:cNvGrpSpPr/>
          <p:nvPr/>
        </p:nvGrpSpPr>
        <p:grpSpPr>
          <a:xfrm>
            <a:off x="457200" y="3505200"/>
            <a:ext cx="3581400" cy="2593018"/>
            <a:chOff x="304800" y="1447800"/>
            <a:chExt cx="3581400" cy="2593018"/>
          </a:xfrm>
        </p:grpSpPr>
        <p:sp>
          <p:nvSpPr>
            <p:cNvPr id="13" name="TextBox 12"/>
            <p:cNvSpPr txBox="1"/>
            <p:nvPr/>
          </p:nvSpPr>
          <p:spPr>
            <a:xfrm>
              <a:off x="304800" y="1847910"/>
              <a:ext cx="3581400" cy="2192908"/>
            </a:xfrm>
            <a:prstGeom prst="rect">
              <a:avLst/>
            </a:prstGeom>
            <a:noFill/>
          </p:spPr>
          <p:txBody>
            <a:bodyPr wrap="square" rtlCol="0">
              <a:spAutoFit/>
            </a:bodyPr>
            <a:lstStyle/>
            <a:p>
              <a:pPr marL="228600" indent="-228600"/>
              <a:r>
                <a:rPr lang="en-US" sz="1050" dirty="0" smtClean="0"/>
                <a:t>% of all CTFP graduates in our database</a:t>
              </a:r>
            </a:p>
            <a:p>
              <a:pPr marL="228600" indent="-228600"/>
              <a:r>
                <a:rPr lang="en-US" sz="1050" dirty="0" smtClean="0"/>
                <a:t>% of all graduates using the CTFP ECCO website</a:t>
              </a:r>
            </a:p>
            <a:p>
              <a:pPr marL="228600" indent="-228600"/>
              <a:r>
                <a:rPr lang="en-US" sz="1050" dirty="0" smtClean="0"/>
                <a:t>% of new graduates regularly using  ECCO</a:t>
              </a:r>
            </a:p>
            <a:p>
              <a:pPr marL="228600" indent="-228600"/>
              <a:r>
                <a:rPr lang="en-US" sz="1050" dirty="0" smtClean="0"/>
                <a:t>% of the total set of countries using website</a:t>
              </a:r>
            </a:p>
            <a:p>
              <a:pPr marL="228600" indent="-228600"/>
              <a:endParaRPr lang="en-US" sz="1050" dirty="0" smtClean="0"/>
            </a:p>
            <a:p>
              <a:pPr marL="228600" indent="-228600"/>
              <a:r>
                <a:rPr lang="en-US" sz="1050" dirty="0" smtClean="0"/>
                <a:t>Number of and growth in connectivity of sub-networks of Alumni interacting on the website</a:t>
              </a:r>
            </a:p>
            <a:p>
              <a:pPr marL="228600" indent="-228600"/>
              <a:r>
                <a:rPr lang="en-US" sz="1050" dirty="0" smtClean="0"/>
                <a:t>Reduced numbers of disjoint networks having low connectivity</a:t>
              </a:r>
            </a:p>
            <a:p>
              <a:pPr marL="228600" lvl="0" indent="-228600"/>
              <a:r>
                <a:rPr lang="en-US" sz="1050" dirty="0" smtClean="0"/>
                <a:t>increased number of bridging links between relatively homogeneous sub-networks of users (inter-agency or inter-nation)</a:t>
              </a:r>
            </a:p>
            <a:p>
              <a:pPr marL="228600" indent="-228600"/>
              <a:endParaRPr lang="en-US" sz="1050" dirty="0" smtClean="0"/>
            </a:p>
          </p:txBody>
        </p:sp>
        <p:sp>
          <p:nvSpPr>
            <p:cNvPr id="15" name="TextBox 14"/>
            <p:cNvSpPr txBox="1"/>
            <p:nvPr/>
          </p:nvSpPr>
          <p:spPr>
            <a:xfrm>
              <a:off x="304800" y="1447800"/>
              <a:ext cx="3581400" cy="400110"/>
            </a:xfrm>
            <a:prstGeom prst="rect">
              <a:avLst/>
            </a:prstGeom>
            <a:noFill/>
          </p:spPr>
          <p:txBody>
            <a:bodyPr wrap="square" rtlCol="0">
              <a:spAutoFit/>
            </a:bodyPr>
            <a:lstStyle/>
            <a:p>
              <a:r>
                <a:rPr lang="en-US" sz="2000" dirty="0" smtClean="0"/>
                <a:t>Extending the Reach: Metrics</a:t>
              </a:r>
              <a:endParaRPr lang="en-US" sz="2000" dirty="0"/>
            </a:p>
          </p:txBody>
        </p:sp>
      </p:grpSp>
      <p:sp>
        <p:nvSpPr>
          <p:cNvPr id="16" name="TextBox 15"/>
          <p:cNvSpPr txBox="1"/>
          <p:nvPr/>
        </p:nvSpPr>
        <p:spPr>
          <a:xfrm>
            <a:off x="533400" y="1524000"/>
            <a:ext cx="3276600" cy="400110"/>
          </a:xfrm>
          <a:prstGeom prst="rect">
            <a:avLst/>
          </a:prstGeom>
          <a:noFill/>
        </p:spPr>
        <p:txBody>
          <a:bodyPr wrap="square" rtlCol="0">
            <a:spAutoFit/>
          </a:bodyPr>
          <a:lstStyle/>
          <a:p>
            <a:r>
              <a:rPr lang="en-US" sz="2000" dirty="0" smtClean="0"/>
              <a:t>Existing Capital Investment</a:t>
            </a:r>
            <a:endParaRPr lang="en-US" sz="2000" dirty="0"/>
          </a:p>
        </p:txBody>
      </p:sp>
      <p:sp>
        <p:nvSpPr>
          <p:cNvPr id="17" name="TextBox 16"/>
          <p:cNvSpPr txBox="1"/>
          <p:nvPr/>
        </p:nvSpPr>
        <p:spPr>
          <a:xfrm>
            <a:off x="0" y="178713"/>
            <a:ext cx="9144000" cy="1077218"/>
          </a:xfrm>
          <a:prstGeom prst="rect">
            <a:avLst/>
          </a:prstGeom>
          <a:noFill/>
        </p:spPr>
        <p:txBody>
          <a:bodyPr wrap="square" rtlCol="0">
            <a:spAutoFit/>
          </a:bodyPr>
          <a:lstStyle/>
          <a:p>
            <a:pPr algn="ctr"/>
            <a:r>
              <a:rPr lang="en-US" sz="3200" b="1" dirty="0" smtClean="0"/>
              <a:t>Measures of Effectiveness for </a:t>
            </a:r>
          </a:p>
          <a:p>
            <a:pPr algn="ctr"/>
            <a:r>
              <a:rPr lang="en-US" sz="3200" b="1" dirty="0" smtClean="0"/>
              <a:t>CTFP* Continuing Engagement</a:t>
            </a:r>
            <a:endParaRPr lang="en-US" sz="3200" b="1" dirty="0"/>
          </a:p>
        </p:txBody>
      </p:sp>
      <p:sp>
        <p:nvSpPr>
          <p:cNvPr id="18" name="TextBox 17"/>
          <p:cNvSpPr txBox="1"/>
          <p:nvPr/>
        </p:nvSpPr>
        <p:spPr>
          <a:xfrm>
            <a:off x="76200" y="2061865"/>
            <a:ext cx="4267200" cy="1077218"/>
          </a:xfrm>
          <a:prstGeom prst="rect">
            <a:avLst/>
          </a:prstGeom>
          <a:noFill/>
        </p:spPr>
        <p:txBody>
          <a:bodyPr wrap="square" rtlCol="0">
            <a:spAutoFit/>
          </a:bodyPr>
          <a:lstStyle/>
          <a:p>
            <a:r>
              <a:rPr lang="en-US" sz="1600" dirty="0" smtClean="0"/>
              <a:t> ~$200 Million </a:t>
            </a:r>
            <a:r>
              <a:rPr lang="en-US" sz="1600" dirty="0" smtClean="0">
                <a:sym typeface="Wingdings" pitchFamily="2" charset="2"/>
              </a:rPr>
              <a:t> </a:t>
            </a:r>
            <a:r>
              <a:rPr lang="en-US" sz="1600" dirty="0" smtClean="0"/>
              <a:t>~20,000 Alumni</a:t>
            </a:r>
          </a:p>
          <a:p>
            <a:r>
              <a:rPr lang="en-US" sz="1600" dirty="0" smtClean="0"/>
              <a:t> ~$10 K in-class cost per Fellow</a:t>
            </a:r>
          </a:p>
          <a:p>
            <a:r>
              <a:rPr lang="en-US" sz="1600" dirty="0" smtClean="0"/>
              <a:t>~$5 K per in-person Continuing Engagement</a:t>
            </a:r>
          </a:p>
          <a:p>
            <a:r>
              <a:rPr lang="en-US" sz="1600" dirty="0" smtClean="0"/>
              <a:t>(for only ~ 400 Alumni/year)</a:t>
            </a:r>
          </a:p>
        </p:txBody>
      </p:sp>
      <p:sp>
        <p:nvSpPr>
          <p:cNvPr id="21" name="TextBox 20"/>
          <p:cNvSpPr txBox="1"/>
          <p:nvPr/>
        </p:nvSpPr>
        <p:spPr>
          <a:xfrm>
            <a:off x="4572000" y="1847910"/>
            <a:ext cx="4419600" cy="1323439"/>
          </a:xfrm>
          <a:prstGeom prst="rect">
            <a:avLst/>
          </a:prstGeom>
          <a:noFill/>
        </p:spPr>
        <p:txBody>
          <a:bodyPr wrap="square" rtlCol="0">
            <a:spAutoFit/>
          </a:bodyPr>
          <a:lstStyle/>
          <a:p>
            <a:r>
              <a:rPr lang="en-US" sz="1600" dirty="0" smtClean="0"/>
              <a:t>Cost per interaction is dramatically reduced</a:t>
            </a:r>
          </a:p>
          <a:p>
            <a:r>
              <a:rPr lang="en-US" sz="1600" dirty="0" smtClean="0"/>
              <a:t>e.g. If ~ 20 - 80% use CTFP-ECCO*</a:t>
            </a:r>
          </a:p>
          <a:p>
            <a:r>
              <a:rPr lang="en-US" sz="1600" dirty="0" smtClean="0"/>
              <a:t>                </a:t>
            </a:r>
            <a:r>
              <a:rPr lang="en-US" sz="1600" dirty="0" smtClean="0">
                <a:sym typeface="Wingdings" pitchFamily="2" charset="2"/>
              </a:rPr>
              <a:t> ~ $200 - $900 per user/yr</a:t>
            </a:r>
          </a:p>
          <a:p>
            <a:r>
              <a:rPr lang="en-US" sz="1600" dirty="0" smtClean="0">
                <a:sym typeface="Wingdings" pitchFamily="2" charset="2"/>
              </a:rPr>
              <a:t>(for ~3,000 to 13,000 Alumni </a:t>
            </a:r>
            <a:r>
              <a:rPr lang="en-US" sz="1600" i="1" dirty="0" smtClean="0">
                <a:sym typeface="Wingdings" pitchFamily="2" charset="2"/>
              </a:rPr>
              <a:t>continually</a:t>
            </a:r>
            <a:r>
              <a:rPr lang="en-US" sz="1600" dirty="0" smtClean="0">
                <a:sym typeface="Wingdings" pitchFamily="2" charset="2"/>
              </a:rPr>
              <a:t>)</a:t>
            </a:r>
            <a:endParaRPr lang="en-US" sz="1600" dirty="0" smtClean="0"/>
          </a:p>
          <a:p>
            <a:endParaRPr lang="en-US" sz="1600" dirty="0" smtClean="0"/>
          </a:p>
        </p:txBody>
      </p:sp>
      <p:sp>
        <p:nvSpPr>
          <p:cNvPr id="22" name="TextBox 21"/>
          <p:cNvSpPr txBox="1"/>
          <p:nvPr/>
        </p:nvSpPr>
        <p:spPr>
          <a:xfrm>
            <a:off x="5943600" y="1447800"/>
            <a:ext cx="2514600" cy="400110"/>
          </a:xfrm>
          <a:prstGeom prst="rect">
            <a:avLst/>
          </a:prstGeom>
          <a:noFill/>
        </p:spPr>
        <p:txBody>
          <a:bodyPr wrap="square" rtlCol="0">
            <a:spAutoFit/>
          </a:bodyPr>
          <a:lstStyle/>
          <a:p>
            <a:r>
              <a:rPr lang="en-US" sz="2000" dirty="0" smtClean="0"/>
              <a:t>Keeping Connected</a:t>
            </a:r>
            <a:endParaRPr lang="en-US" sz="2000" dirty="0"/>
          </a:p>
        </p:txBody>
      </p:sp>
      <p:sp>
        <p:nvSpPr>
          <p:cNvPr id="19" name="TextBox 18"/>
          <p:cNvSpPr txBox="1"/>
          <p:nvPr/>
        </p:nvSpPr>
        <p:spPr>
          <a:xfrm>
            <a:off x="228600" y="6477000"/>
            <a:ext cx="6694714" cy="246221"/>
          </a:xfrm>
          <a:prstGeom prst="rect">
            <a:avLst/>
          </a:prstGeom>
          <a:solidFill>
            <a:schemeClr val="bg1">
              <a:lumMod val="75000"/>
            </a:schemeClr>
          </a:solidFill>
          <a:ln>
            <a:solidFill>
              <a:schemeClr val="tx1"/>
            </a:solidFill>
          </a:ln>
        </p:spPr>
        <p:txBody>
          <a:bodyPr wrap="square" rtlCol="0">
            <a:spAutoFit/>
          </a:bodyPr>
          <a:lstStyle/>
          <a:p>
            <a:r>
              <a:rPr lang="en-US" sz="1000" dirty="0" smtClean="0">
                <a:solidFill>
                  <a:schemeClr val="tx1"/>
                </a:solidFill>
              </a:rPr>
              <a:t>*  CTFP = Combating Terrorism Fellowship Program,   ECCO = Education and Collaboration Community Online</a:t>
            </a:r>
            <a:endParaRPr lang="en-US" sz="1000" dirty="0">
              <a:solidFill>
                <a:schemeClr val="tx1"/>
              </a:solidFill>
            </a:endParaRPr>
          </a:p>
        </p:txBody>
      </p:sp>
      <p:pic>
        <p:nvPicPr>
          <p:cNvPr id="409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0" y="4900880"/>
            <a:ext cx="1371600" cy="1357885"/>
          </a:xfrm>
          <a:prstGeom prst="rect">
            <a:avLst/>
          </a:prstGeom>
          <a:noFill/>
          <a:ln w="9525">
            <a:noFill/>
            <a:miter lim="800000"/>
            <a:headEnd/>
            <a:tailEnd/>
          </a:ln>
        </p:spPr>
      </p:pic>
      <p:sp>
        <p:nvSpPr>
          <p:cNvPr id="20" name="Slide Number Placeholder 7"/>
          <p:cNvSpPr>
            <a:spLocks noGrp="1"/>
          </p:cNvSpPr>
          <p:nvPr>
            <p:ph type="sldNum" sz="quarter" idx="10"/>
          </p:nvPr>
        </p:nvSpPr>
        <p:spPr bwMode="auto">
          <a:xfrm>
            <a:off x="6553200" y="6392926"/>
            <a:ext cx="2133600" cy="365125"/>
          </a:xfrm>
          <a:noFill/>
          <a:ln>
            <a:miter lim="800000"/>
            <a:headEnd/>
            <a:tailEnd/>
          </a:ln>
        </p:spPr>
        <p:txBody>
          <a:bodyPr/>
          <a:lstStyle/>
          <a:p>
            <a:pPr algn="r"/>
            <a:fld id="{99309A62-24C3-3141-9874-2BBE3C261D5E}" type="slidenum">
              <a:rPr lang="en-US" smtClean="0">
                <a:latin typeface="Calibri" charset="0"/>
              </a:rPr>
              <a:pPr algn="r"/>
              <a:t>5</a:t>
            </a:fld>
            <a:endParaRPr lang="en-US" dirty="0" smtClean="0">
              <a:latin typeface="Calibri"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334"/>
            <a:ext cx="8229600" cy="715962"/>
          </a:xfrm>
        </p:spPr>
        <p:txBody>
          <a:bodyPr>
            <a:normAutofit/>
          </a:bodyPr>
          <a:lstStyle/>
          <a:p>
            <a:r>
              <a:rPr lang="en-US" sz="3200" dirty="0" smtClean="0"/>
              <a:t>Hierarchy of MOEs &amp; MOPs</a:t>
            </a:r>
            <a:endParaRPr lang="en-US" sz="3200" dirty="0"/>
          </a:p>
        </p:txBody>
      </p:sp>
      <p:sp>
        <p:nvSpPr>
          <p:cNvPr id="4" name="Oval 3"/>
          <p:cNvSpPr/>
          <p:nvPr/>
        </p:nvSpPr>
        <p:spPr>
          <a:xfrm>
            <a:off x="2865120" y="859536"/>
            <a:ext cx="3505198" cy="8382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Operationalize</a:t>
            </a:r>
            <a:r>
              <a:rPr lang="en-US" sz="2400" dirty="0" smtClean="0">
                <a:solidFill>
                  <a:schemeClr val="tx1"/>
                </a:solidFill>
              </a:rPr>
              <a:t> the CT Network</a:t>
            </a:r>
            <a:endParaRPr lang="en-US" sz="2400" dirty="0">
              <a:solidFill>
                <a:schemeClr val="tx1"/>
              </a:solidFill>
            </a:endParaRPr>
          </a:p>
        </p:txBody>
      </p:sp>
      <p:sp>
        <p:nvSpPr>
          <p:cNvPr id="5" name="Rounded Rectangle 4"/>
          <p:cNvSpPr/>
          <p:nvPr/>
        </p:nvSpPr>
        <p:spPr>
          <a:xfrm>
            <a:off x="3675888" y="2154936"/>
            <a:ext cx="1904999"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CT Capacity Building</a:t>
            </a:r>
          </a:p>
        </p:txBody>
      </p:sp>
      <p:sp>
        <p:nvSpPr>
          <p:cNvPr id="6" name="Rounded Rectangle 5"/>
          <p:cNvSpPr/>
          <p:nvPr/>
        </p:nvSpPr>
        <p:spPr>
          <a:xfrm>
            <a:off x="475488" y="2840736"/>
            <a:ext cx="1904999"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Education</a:t>
            </a:r>
          </a:p>
          <a:p>
            <a:pPr algn="ctr"/>
            <a:r>
              <a:rPr lang="en-US" sz="2000" dirty="0" smtClean="0"/>
              <a:t>(&amp; training)</a:t>
            </a:r>
            <a:endParaRPr lang="en-US" sz="2000" dirty="0"/>
          </a:p>
        </p:txBody>
      </p:sp>
      <p:sp>
        <p:nvSpPr>
          <p:cNvPr id="7" name="Rounded Rectangle 6"/>
          <p:cNvSpPr/>
          <p:nvPr/>
        </p:nvSpPr>
        <p:spPr>
          <a:xfrm>
            <a:off x="6419088" y="2840736"/>
            <a:ext cx="2209799"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Build a Network</a:t>
            </a:r>
          </a:p>
          <a:p>
            <a:pPr algn="ctr"/>
            <a:r>
              <a:rPr lang="en-US" sz="2000" dirty="0" smtClean="0"/>
              <a:t>To</a:t>
            </a:r>
          </a:p>
          <a:p>
            <a:pPr algn="ctr"/>
            <a:r>
              <a:rPr lang="en-US" sz="2000" dirty="0" smtClean="0"/>
              <a:t>Fight the Network</a:t>
            </a:r>
            <a:endParaRPr lang="en-US" sz="2000" dirty="0"/>
          </a:p>
        </p:txBody>
      </p:sp>
      <p:sp>
        <p:nvSpPr>
          <p:cNvPr id="8" name="Rounded Rectangle 7"/>
          <p:cNvSpPr/>
          <p:nvPr/>
        </p:nvSpPr>
        <p:spPr>
          <a:xfrm>
            <a:off x="3675888" y="3602736"/>
            <a:ext cx="1904999"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Information</a:t>
            </a:r>
          </a:p>
          <a:p>
            <a:pPr algn="ctr"/>
            <a:r>
              <a:rPr lang="en-US" dirty="0" smtClean="0"/>
              <a:t>News</a:t>
            </a:r>
          </a:p>
          <a:p>
            <a:pPr algn="ctr"/>
            <a:r>
              <a:rPr lang="en-US" dirty="0" smtClean="0"/>
              <a:t>DB’s</a:t>
            </a:r>
            <a:endParaRPr lang="en-US" dirty="0"/>
          </a:p>
        </p:txBody>
      </p:sp>
      <p:sp>
        <p:nvSpPr>
          <p:cNvPr id="10" name="Oval 9"/>
          <p:cNvSpPr/>
          <p:nvPr/>
        </p:nvSpPr>
        <p:spPr>
          <a:xfrm>
            <a:off x="3825241" y="4949952"/>
            <a:ext cx="1560976" cy="609600"/>
          </a:xfrm>
          <a:prstGeom prst="ellipse">
            <a:avLst/>
          </a:prstGeom>
          <a:gradFill>
            <a:gsLst>
              <a:gs pos="0">
                <a:schemeClr val="accent1">
                  <a:tint val="66000"/>
                  <a:satMod val="160000"/>
                  <a:alpha val="61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Games</a:t>
            </a:r>
            <a:endParaRPr lang="en-US" sz="2400" dirty="0">
              <a:solidFill>
                <a:schemeClr val="tx1"/>
              </a:solidFill>
            </a:endParaRPr>
          </a:p>
        </p:txBody>
      </p:sp>
      <p:cxnSp>
        <p:nvCxnSpPr>
          <p:cNvPr id="12" name="Shape 11"/>
          <p:cNvCxnSpPr>
            <a:stCxn id="6" idx="3"/>
            <a:endCxn id="7" idx="1"/>
          </p:cNvCxnSpPr>
          <p:nvPr/>
        </p:nvCxnSpPr>
        <p:spPr>
          <a:xfrm>
            <a:off x="2380487" y="3412236"/>
            <a:ext cx="4038601" cy="1588"/>
          </a:xfrm>
          <a:prstGeom prst="curvedConnector3">
            <a:avLst>
              <a:gd name="adj1" fmla="val 50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0"/>
            <a:endCxn id="5" idx="1"/>
          </p:cNvCxnSpPr>
          <p:nvPr/>
        </p:nvCxnSpPr>
        <p:spPr>
          <a:xfrm rot="5400000" flipH="1" flipV="1">
            <a:off x="2456688" y="1621536"/>
            <a:ext cx="190500" cy="22479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0"/>
            <a:endCxn id="4" idx="4"/>
          </p:cNvCxnSpPr>
          <p:nvPr/>
        </p:nvCxnSpPr>
        <p:spPr>
          <a:xfrm rot="16200000" flipV="1">
            <a:off x="4394454" y="1921001"/>
            <a:ext cx="457200" cy="1066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0"/>
            <a:endCxn id="5" idx="3"/>
          </p:cNvCxnSpPr>
          <p:nvPr/>
        </p:nvCxnSpPr>
        <p:spPr>
          <a:xfrm rot="16200000" flipV="1">
            <a:off x="6457188" y="1773935"/>
            <a:ext cx="190500" cy="194310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0"/>
            <a:endCxn id="5" idx="2"/>
          </p:cNvCxnSpPr>
          <p:nvPr/>
        </p:nvCxnSpPr>
        <p:spPr>
          <a:xfrm rot="5400000" flipH="1" flipV="1">
            <a:off x="4399788" y="3374136"/>
            <a:ext cx="457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7"/>
            <a:endCxn id="7" idx="2"/>
          </p:cNvCxnSpPr>
          <p:nvPr/>
        </p:nvCxnSpPr>
        <p:spPr>
          <a:xfrm rot="5400000" flipH="1" flipV="1">
            <a:off x="5813057" y="3328296"/>
            <a:ext cx="1055490" cy="236637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 idx="1"/>
            <a:endCxn id="6" idx="2"/>
          </p:cNvCxnSpPr>
          <p:nvPr/>
        </p:nvCxnSpPr>
        <p:spPr>
          <a:xfrm rot="16200000" flipV="1">
            <a:off x="2213170" y="3198554"/>
            <a:ext cx="1055490" cy="262585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1"/>
            <a:endCxn id="8" idx="3"/>
          </p:cNvCxnSpPr>
          <p:nvPr/>
        </p:nvCxnSpPr>
        <p:spPr>
          <a:xfrm rot="10800000" flipV="1">
            <a:off x="5580888" y="3412236"/>
            <a:ext cx="838201" cy="762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0" name="Snip Diagonal Corner Rectangle 39"/>
          <p:cNvSpPr/>
          <p:nvPr/>
        </p:nvSpPr>
        <p:spPr>
          <a:xfrm>
            <a:off x="1770888" y="5803392"/>
            <a:ext cx="5638797" cy="6096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 CMS, LMS, Web, Stakeholders,  Social Media Palette</a:t>
            </a:r>
            <a:endParaRPr lang="en-US" dirty="0"/>
          </a:p>
        </p:txBody>
      </p:sp>
      <p:sp>
        <p:nvSpPr>
          <p:cNvPr id="45" name="Flowchart: Magnetic Disk 44"/>
          <p:cNvSpPr/>
          <p:nvPr/>
        </p:nvSpPr>
        <p:spPr>
          <a:xfrm>
            <a:off x="399288" y="5727192"/>
            <a:ext cx="1371599" cy="685800"/>
          </a:xfrm>
          <a:prstGeom prst="flowChartMagneticDisk">
            <a:avLst/>
          </a:prstGeom>
          <a:gradFill>
            <a:gsLst>
              <a:gs pos="0">
                <a:schemeClr val="accent1">
                  <a:tint val="66000"/>
                  <a:satMod val="160000"/>
                  <a:alpha val="56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Data</a:t>
            </a:r>
            <a:endParaRPr lang="en-US" dirty="0">
              <a:solidFill>
                <a:schemeClr val="tx1"/>
              </a:solidFill>
            </a:endParaRPr>
          </a:p>
        </p:txBody>
      </p:sp>
      <p:sp>
        <p:nvSpPr>
          <p:cNvPr id="46" name="Flowchart: Predefined Process 45"/>
          <p:cNvSpPr/>
          <p:nvPr/>
        </p:nvSpPr>
        <p:spPr>
          <a:xfrm>
            <a:off x="7485888" y="5803392"/>
            <a:ext cx="1371599" cy="609600"/>
          </a:xfrm>
          <a:prstGeom prst="flowChartPredefinedProcess">
            <a:avLst/>
          </a:prstGeom>
          <a:gradFill>
            <a:gsLst>
              <a:gs pos="0">
                <a:schemeClr val="accent1">
                  <a:tint val="66000"/>
                  <a:satMod val="160000"/>
                  <a:alpha val="56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M&amp;S</a:t>
            </a:r>
          </a:p>
          <a:p>
            <a:pPr algn="ctr"/>
            <a:r>
              <a:rPr lang="en-US" dirty="0" smtClean="0">
                <a:solidFill>
                  <a:schemeClr val="tx1"/>
                </a:solidFill>
              </a:rPr>
              <a:t>SNA</a:t>
            </a:r>
            <a:endParaRPr lang="en-US" dirty="0">
              <a:solidFill>
                <a:schemeClr val="tx1"/>
              </a:solidFill>
            </a:endParaRPr>
          </a:p>
        </p:txBody>
      </p:sp>
      <p:sp>
        <p:nvSpPr>
          <p:cNvPr id="23" name="Slide Number Placeholder 7"/>
          <p:cNvSpPr>
            <a:spLocks noGrp="1"/>
          </p:cNvSpPr>
          <p:nvPr>
            <p:ph type="sldNum" sz="quarter" idx="10"/>
          </p:nvPr>
        </p:nvSpPr>
        <p:spPr bwMode="auto">
          <a:xfrm>
            <a:off x="6553200" y="6392926"/>
            <a:ext cx="2133600" cy="365125"/>
          </a:xfrm>
          <a:noFill/>
          <a:ln>
            <a:miter lim="800000"/>
            <a:headEnd/>
            <a:tailEnd/>
          </a:ln>
        </p:spPr>
        <p:txBody>
          <a:bodyPr/>
          <a:lstStyle/>
          <a:p>
            <a:pPr algn="r"/>
            <a:fld id="{99309A62-24C3-3141-9874-2BBE3C261D5E}" type="slidenum">
              <a:rPr lang="en-US" smtClean="0">
                <a:latin typeface="Calibri" charset="0"/>
              </a:rPr>
              <a:pPr algn="r"/>
              <a:t>6</a:t>
            </a:fld>
            <a:endParaRPr lang="en-US" dirty="0" smtClean="0">
              <a:latin typeface="Calibri"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a:xfrm>
            <a:off x="457200" y="1243584"/>
            <a:ext cx="8229600" cy="4525963"/>
          </a:xfrm>
        </p:spPr>
        <p:txBody>
          <a:bodyPr/>
          <a:lstStyle/>
          <a:p>
            <a:r>
              <a:rPr lang="en-US" dirty="0" smtClean="0"/>
              <a:t>Instantiate in-class Alumni relationships online</a:t>
            </a:r>
          </a:p>
          <a:p>
            <a:r>
              <a:rPr lang="en-US" dirty="0" smtClean="0"/>
              <a:t>How to develop, tune, and test models of online collective behavior for military and CT “capacity building”.</a:t>
            </a:r>
          </a:p>
          <a:p>
            <a:r>
              <a:rPr lang="en-US" dirty="0" smtClean="0"/>
              <a:t>How to measure ‘success’</a:t>
            </a:r>
          </a:p>
          <a:p>
            <a:pPr lvl="1"/>
            <a:r>
              <a:rPr lang="en-US" dirty="0" smtClean="0"/>
              <a:t>Plethora of potential MOPs &amp; MOEs</a:t>
            </a:r>
          </a:p>
          <a:p>
            <a:r>
              <a:rPr lang="en-US" dirty="0" smtClean="0"/>
              <a:t>How to foster ‘success’</a:t>
            </a:r>
          </a:p>
          <a:p>
            <a:pPr lvl="1"/>
            <a:r>
              <a:rPr lang="en-US" dirty="0" smtClean="0"/>
              <a:t>Survival of one community vice another! </a:t>
            </a:r>
          </a:p>
          <a:p>
            <a:pPr lvl="1"/>
            <a:r>
              <a:rPr lang="en-US" dirty="0" smtClean="0"/>
              <a:t>Observe, analyze, and tune the website to increase important metrics</a:t>
            </a:r>
            <a:endParaRPr lang="en-US" dirty="0"/>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dirty="0"/>
          </a:p>
        </p:txBody>
      </p:sp>
      <p:sp>
        <p:nvSpPr>
          <p:cNvPr id="5" name="Slide Number Placeholder 4"/>
          <p:cNvSpPr>
            <a:spLocks noGrp="1"/>
          </p:cNvSpPr>
          <p:nvPr>
            <p:ph type="sldNum" sz="quarter" idx="12"/>
          </p:nvPr>
        </p:nvSpPr>
        <p:spPr/>
        <p:txBody>
          <a:bodyPr/>
          <a:lstStyle/>
          <a:p>
            <a:fld id="{A6505BAA-F188-4920-AFA6-405859A38DF5}"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Connecting Disjoint Networks:</a:t>
            </a:r>
            <a:br>
              <a:rPr lang="en-US" sz="2800" dirty="0" smtClean="0"/>
            </a:br>
            <a:r>
              <a:rPr lang="en-US" sz="2800" dirty="0" smtClean="0"/>
              <a:t>‘N’ individuals, ‘m’ disjoint sub-nets</a:t>
            </a:r>
            <a:endParaRPr lang="en-US" sz="2800" dirty="0"/>
          </a:p>
        </p:txBody>
      </p:sp>
      <p:graphicFrame>
        <p:nvGraphicFramePr>
          <p:cNvPr id="4" name="Chart 3"/>
          <p:cNvGraphicFramePr/>
          <p:nvPr/>
        </p:nvGraphicFramePr>
        <p:xfrm>
          <a:off x="1981200" y="2406134"/>
          <a:ext cx="5943600" cy="38766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38200" y="1600200"/>
            <a:ext cx="7010400" cy="369332"/>
          </a:xfrm>
          <a:prstGeom prst="rect">
            <a:avLst/>
          </a:prstGeom>
          <a:noFill/>
        </p:spPr>
        <p:txBody>
          <a:bodyPr wrap="square" rtlCol="0">
            <a:spAutoFit/>
          </a:bodyPr>
          <a:lstStyle/>
          <a:p>
            <a:r>
              <a:rPr lang="en-US" dirty="0" smtClean="0"/>
              <a:t>Metcalfe’s Theorem Value of Network    ~  N * (N-1)           ~ N</a:t>
            </a:r>
            <a:r>
              <a:rPr lang="en-US" baseline="30000" dirty="0" smtClean="0"/>
              <a:t>2</a:t>
            </a:r>
            <a:r>
              <a:rPr lang="en-US" dirty="0" smtClean="0"/>
              <a:t>             </a:t>
            </a:r>
            <a:endParaRPr lang="en-US" dirty="0"/>
          </a:p>
        </p:txBody>
      </p:sp>
      <p:sp>
        <p:nvSpPr>
          <p:cNvPr id="6" name="TextBox 5"/>
          <p:cNvSpPr txBox="1"/>
          <p:nvPr/>
        </p:nvSpPr>
        <p:spPr>
          <a:xfrm>
            <a:off x="838200" y="1992868"/>
            <a:ext cx="7010400" cy="369332"/>
          </a:xfrm>
          <a:prstGeom prst="rect">
            <a:avLst/>
          </a:prstGeom>
          <a:noFill/>
        </p:spPr>
        <p:txBody>
          <a:bodyPr wrap="square" rtlCol="0">
            <a:spAutoFit/>
          </a:bodyPr>
          <a:lstStyle/>
          <a:p>
            <a:r>
              <a:rPr lang="en-US" dirty="0" smtClean="0"/>
              <a:t> Value of Network    ~  m * (N/m) *  (N/m  -  1)                ~  N</a:t>
            </a:r>
            <a:r>
              <a:rPr lang="en-US" baseline="30000" dirty="0" smtClean="0"/>
              <a:t>2</a:t>
            </a:r>
            <a:r>
              <a:rPr lang="en-US" dirty="0" smtClean="0"/>
              <a:t>  *</a:t>
            </a:r>
            <a:r>
              <a:rPr lang="en-US" b="1" dirty="0" smtClean="0"/>
              <a:t> 1/m             </a:t>
            </a:r>
            <a:endParaRPr lang="en-US" b="1" dirty="0"/>
          </a:p>
        </p:txBody>
      </p:sp>
      <p:sp>
        <p:nvSpPr>
          <p:cNvPr id="7" name="TextBox 6"/>
          <p:cNvSpPr txBox="1"/>
          <p:nvPr/>
        </p:nvSpPr>
        <p:spPr>
          <a:xfrm>
            <a:off x="4376928" y="6098143"/>
            <a:ext cx="1072896" cy="369332"/>
          </a:xfrm>
          <a:prstGeom prst="rect">
            <a:avLst/>
          </a:prstGeom>
          <a:noFill/>
        </p:spPr>
        <p:txBody>
          <a:bodyPr wrap="square" rtlCol="0">
            <a:spAutoFit/>
          </a:bodyPr>
          <a:lstStyle/>
          <a:p>
            <a:r>
              <a:rPr lang="en-US" dirty="0" smtClean="0"/>
              <a:t>    m </a:t>
            </a:r>
            <a:r>
              <a:rPr lang="en-US" dirty="0" smtClean="0">
                <a:sym typeface="Wingdings" pitchFamily="2" charset="2"/>
              </a:rPr>
              <a:t></a:t>
            </a:r>
            <a:endParaRPr lang="en-US" dirty="0"/>
          </a:p>
        </p:txBody>
      </p:sp>
      <p:sp>
        <p:nvSpPr>
          <p:cNvPr id="8" name="TextBox 7"/>
          <p:cNvSpPr txBox="1"/>
          <p:nvPr/>
        </p:nvSpPr>
        <p:spPr>
          <a:xfrm rot="16200000">
            <a:off x="1075313" y="4100192"/>
            <a:ext cx="1257040" cy="369332"/>
          </a:xfrm>
          <a:prstGeom prst="rect">
            <a:avLst/>
          </a:prstGeom>
          <a:noFill/>
        </p:spPr>
        <p:txBody>
          <a:bodyPr wrap="square" rtlCol="0">
            <a:spAutoFit/>
          </a:bodyPr>
          <a:lstStyle/>
          <a:p>
            <a:r>
              <a:rPr lang="en-US" dirty="0" smtClean="0"/>
              <a:t>Value </a:t>
            </a:r>
            <a:r>
              <a:rPr lang="en-US" dirty="0" smtClean="0">
                <a:sym typeface="Wingdings" pitchFamily="2" charset="2"/>
              </a:rPr>
              <a:t></a:t>
            </a:r>
            <a:endParaRPr lang="en-US" dirty="0"/>
          </a:p>
        </p:txBody>
      </p:sp>
      <p:sp>
        <p:nvSpPr>
          <p:cNvPr id="9" name="Slide Number Placeholder 7"/>
          <p:cNvSpPr>
            <a:spLocks noGrp="1"/>
          </p:cNvSpPr>
          <p:nvPr>
            <p:ph type="sldNum" sz="quarter" idx="10"/>
          </p:nvPr>
        </p:nvSpPr>
        <p:spPr bwMode="auto">
          <a:xfrm>
            <a:off x="6553200" y="6356350"/>
            <a:ext cx="2133600" cy="365125"/>
          </a:xfrm>
          <a:noFill/>
          <a:ln>
            <a:miter lim="800000"/>
            <a:headEnd/>
            <a:tailEnd/>
          </a:ln>
        </p:spPr>
        <p:txBody>
          <a:bodyPr/>
          <a:lstStyle/>
          <a:p>
            <a:pPr algn="r"/>
            <a:fld id="{99309A62-24C3-3141-9874-2BBE3C261D5E}" type="slidenum">
              <a:rPr lang="en-US" smtClean="0">
                <a:latin typeface="Calibri" charset="0"/>
              </a:rPr>
              <a:pPr algn="r"/>
              <a:t>8</a:t>
            </a:fld>
            <a:endParaRPr lang="en-US" smtClean="0">
              <a:latin typeface="Calibri" charset="0"/>
            </a:endParaRPr>
          </a:p>
        </p:txBody>
      </p:sp>
      <p:sp>
        <p:nvSpPr>
          <p:cNvPr id="10" name="TextBox 9"/>
          <p:cNvSpPr txBox="1"/>
          <p:nvPr/>
        </p:nvSpPr>
        <p:spPr>
          <a:xfrm>
            <a:off x="3090672" y="4998722"/>
            <a:ext cx="5010912" cy="646331"/>
          </a:xfrm>
          <a:prstGeom prst="rect">
            <a:avLst/>
          </a:prstGeom>
          <a:solidFill>
            <a:schemeClr val="bg1">
              <a:lumMod val="75000"/>
            </a:schemeClr>
          </a:solidFill>
          <a:ln>
            <a:solidFill>
              <a:schemeClr val="accent1"/>
            </a:solidFill>
          </a:ln>
        </p:spPr>
        <p:txBody>
          <a:bodyPr wrap="square" rtlCol="0">
            <a:spAutoFit/>
          </a:bodyPr>
          <a:lstStyle/>
          <a:p>
            <a:r>
              <a:rPr lang="en-US" dirty="0" smtClean="0"/>
              <a:t>For collaboration </a:t>
            </a:r>
            <a:r>
              <a:rPr lang="en-US" dirty="0" smtClean="0"/>
              <a:t>does too </a:t>
            </a:r>
            <a:r>
              <a:rPr lang="en-US" dirty="0" smtClean="0"/>
              <a:t>much connectivity </a:t>
            </a:r>
            <a:r>
              <a:rPr lang="en-US" dirty="0" smtClean="0"/>
              <a:t>hinder effectiveness?  We need “boundaries”.</a:t>
            </a:r>
            <a:endParaRPr lang="en-US" dirty="0"/>
          </a:p>
        </p:txBody>
      </p:sp>
      <p:cxnSp>
        <p:nvCxnSpPr>
          <p:cNvPr id="12" name="Straight Arrow Connector 11"/>
          <p:cNvCxnSpPr/>
          <p:nvPr/>
        </p:nvCxnSpPr>
        <p:spPr>
          <a:xfrm rot="10800000">
            <a:off x="2426208" y="4218432"/>
            <a:ext cx="3023616" cy="7802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Searchable* Networks</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But respect boundaries, security, privacy</a:t>
            </a:r>
          </a:p>
          <a:p>
            <a:r>
              <a:rPr lang="en-US" dirty="0" smtClean="0"/>
              <a:t>“Good fences make good neighbors”</a:t>
            </a:r>
          </a:p>
          <a:p>
            <a:pPr lvl="1"/>
            <a:r>
              <a:rPr lang="en-US" dirty="0" smtClean="0"/>
              <a:t> each Fellow controls what information they share</a:t>
            </a:r>
          </a:p>
          <a:p>
            <a:pPr lvl="1"/>
            <a:r>
              <a:rPr lang="en-US" dirty="0" smtClean="0"/>
              <a:t> anonymity is an option </a:t>
            </a:r>
          </a:p>
          <a:p>
            <a:pPr>
              <a:buNone/>
            </a:pPr>
            <a:endParaRPr lang="en-US" dirty="0"/>
          </a:p>
        </p:txBody>
      </p:sp>
      <p:sp>
        <p:nvSpPr>
          <p:cNvPr id="4" name="Date Placeholder 3"/>
          <p:cNvSpPr>
            <a:spLocks noGrp="1"/>
          </p:cNvSpPr>
          <p:nvPr>
            <p:ph type="dt" sz="half" idx="10"/>
          </p:nvPr>
        </p:nvSpPr>
        <p:spPr/>
        <p:txBody>
          <a:bodyPr/>
          <a:lstStyle/>
          <a:p>
            <a:fld id="{691D6129-52C5-4662-8B1E-29576E6B4AAE}" type="datetime1">
              <a:rPr lang="en-US" smtClean="0"/>
              <a:pPr/>
              <a:t>7/25/2011</a:t>
            </a:fld>
            <a:endParaRPr lang="en-US"/>
          </a:p>
        </p:txBody>
      </p:sp>
      <p:sp>
        <p:nvSpPr>
          <p:cNvPr id="5" name="Slide Number Placeholder 4"/>
          <p:cNvSpPr>
            <a:spLocks noGrp="1"/>
          </p:cNvSpPr>
          <p:nvPr>
            <p:ph type="sldNum" sz="quarter" idx="12"/>
          </p:nvPr>
        </p:nvSpPr>
        <p:spPr/>
        <p:txBody>
          <a:bodyPr/>
          <a:lstStyle/>
          <a:p>
            <a:fld id="{A6505BAA-F188-4920-AFA6-405859A38DF5}" type="slidenum">
              <a:rPr lang="en-US" smtClean="0"/>
              <a:pPr/>
              <a:t>9</a:t>
            </a:fld>
            <a:endParaRPr lang="en-US"/>
          </a:p>
        </p:txBody>
      </p:sp>
      <p:sp>
        <p:nvSpPr>
          <p:cNvPr id="6" name="TextBox 5"/>
          <p:cNvSpPr txBox="1"/>
          <p:nvPr/>
        </p:nvSpPr>
        <p:spPr>
          <a:xfrm>
            <a:off x="1487424" y="6109252"/>
            <a:ext cx="6477133" cy="369332"/>
          </a:xfrm>
          <a:prstGeom prst="rect">
            <a:avLst/>
          </a:prstGeom>
          <a:noFill/>
        </p:spPr>
        <p:txBody>
          <a:bodyPr wrap="square" rtlCol="0">
            <a:spAutoFit/>
          </a:bodyPr>
          <a:lstStyle/>
          <a:p>
            <a:r>
              <a:rPr lang="en-US" dirty="0" smtClean="0"/>
              <a:t>* Fellows can find &amp; access diverse sources of data, expertise</a:t>
            </a:r>
            <a:endParaRPr lang="en-US" dirty="0"/>
          </a:p>
        </p:txBody>
      </p:sp>
      <p:grpSp>
        <p:nvGrpSpPr>
          <p:cNvPr id="7" name="Group 12"/>
          <p:cNvGrpSpPr/>
          <p:nvPr/>
        </p:nvGrpSpPr>
        <p:grpSpPr>
          <a:xfrm>
            <a:off x="2590800" y="4055164"/>
            <a:ext cx="3306417" cy="1537252"/>
            <a:chOff x="2590800" y="3776872"/>
            <a:chExt cx="3306417" cy="1537252"/>
          </a:xfrm>
        </p:grpSpPr>
        <p:cxnSp>
          <p:nvCxnSpPr>
            <p:cNvPr id="8" name="Straight Connector 7"/>
            <p:cNvCxnSpPr/>
            <p:nvPr/>
          </p:nvCxnSpPr>
          <p:spPr>
            <a:xfrm rot="5400000">
              <a:off x="3392558" y="4532245"/>
              <a:ext cx="1537252" cy="26505"/>
            </a:xfrm>
            <a:prstGeom prst="line">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590800" y="4452730"/>
              <a:ext cx="3306417" cy="0"/>
            </a:xfrm>
            <a:prstGeom prst="line">
              <a:avLst/>
            </a:prstGeom>
            <a:ln>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6129130" y="4546356"/>
            <a:ext cx="1415772" cy="369332"/>
          </a:xfrm>
          <a:prstGeom prst="rect">
            <a:avLst/>
          </a:prstGeom>
          <a:noFill/>
        </p:spPr>
        <p:txBody>
          <a:bodyPr wrap="none" rtlCol="0">
            <a:spAutoFit/>
          </a:bodyPr>
          <a:lstStyle/>
          <a:p>
            <a:r>
              <a:rPr lang="en-US" dirty="0" smtClean="0"/>
              <a:t>accessibility</a:t>
            </a:r>
            <a:endParaRPr lang="en-US" dirty="0"/>
          </a:p>
        </p:txBody>
      </p:sp>
      <p:sp>
        <p:nvSpPr>
          <p:cNvPr id="15" name="TextBox 14"/>
          <p:cNvSpPr txBox="1"/>
          <p:nvPr/>
        </p:nvSpPr>
        <p:spPr>
          <a:xfrm>
            <a:off x="1175028" y="4546356"/>
            <a:ext cx="1326004" cy="369332"/>
          </a:xfrm>
          <a:prstGeom prst="rect">
            <a:avLst/>
          </a:prstGeom>
          <a:noFill/>
        </p:spPr>
        <p:txBody>
          <a:bodyPr wrap="none" rtlCol="0">
            <a:spAutoFit/>
          </a:bodyPr>
          <a:lstStyle/>
          <a:p>
            <a:r>
              <a:rPr lang="en-US" dirty="0" smtClean="0"/>
              <a:t>boundaries</a:t>
            </a:r>
            <a:endParaRPr lang="en-US" dirty="0"/>
          </a:p>
        </p:txBody>
      </p:sp>
      <p:sp>
        <p:nvSpPr>
          <p:cNvPr id="16" name="TextBox 15"/>
          <p:cNvSpPr txBox="1"/>
          <p:nvPr/>
        </p:nvSpPr>
        <p:spPr>
          <a:xfrm>
            <a:off x="3658911" y="3685831"/>
            <a:ext cx="1031051" cy="369332"/>
          </a:xfrm>
          <a:prstGeom prst="rect">
            <a:avLst/>
          </a:prstGeom>
          <a:noFill/>
        </p:spPr>
        <p:txBody>
          <a:bodyPr wrap="none" rtlCol="0">
            <a:spAutoFit/>
          </a:bodyPr>
          <a:lstStyle/>
          <a:p>
            <a:r>
              <a:rPr lang="en-US" dirty="0" smtClean="0"/>
              <a:t>diversity</a:t>
            </a:r>
            <a:endParaRPr lang="en-US" dirty="0"/>
          </a:p>
        </p:txBody>
      </p:sp>
      <p:sp>
        <p:nvSpPr>
          <p:cNvPr id="17" name="TextBox 16"/>
          <p:cNvSpPr txBox="1"/>
          <p:nvPr/>
        </p:nvSpPr>
        <p:spPr>
          <a:xfrm>
            <a:off x="3652287" y="5587495"/>
            <a:ext cx="1184940" cy="369332"/>
          </a:xfrm>
          <a:prstGeom prst="rect">
            <a:avLst/>
          </a:prstGeom>
          <a:noFill/>
        </p:spPr>
        <p:txBody>
          <a:bodyPr wrap="none" rtlCol="0">
            <a:spAutoFit/>
          </a:bodyPr>
          <a:lstStyle/>
          <a:p>
            <a:r>
              <a:rPr lang="en-US" dirty="0" smtClean="0"/>
              <a:t>uniformity</a:t>
            </a:r>
            <a:endParaRPr lang="en-US" dirty="0"/>
          </a:p>
        </p:txBody>
      </p:sp>
      <p:sp>
        <p:nvSpPr>
          <p:cNvPr id="18" name="Cloud Callout 17"/>
          <p:cNvSpPr/>
          <p:nvPr/>
        </p:nvSpPr>
        <p:spPr>
          <a:xfrm>
            <a:off x="1903501" y="5234611"/>
            <a:ext cx="1101113" cy="252225"/>
          </a:xfrm>
          <a:prstGeom prst="cloud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cliques</a:t>
            </a:r>
            <a:endParaRPr lang="en-US" sz="1400" dirty="0">
              <a:solidFill>
                <a:schemeClr val="tx1"/>
              </a:solidFill>
            </a:endParaRPr>
          </a:p>
        </p:txBody>
      </p:sp>
      <p:sp>
        <p:nvSpPr>
          <p:cNvPr id="19" name="Cloud Callout 18"/>
          <p:cNvSpPr/>
          <p:nvPr/>
        </p:nvSpPr>
        <p:spPr>
          <a:xfrm>
            <a:off x="2176985" y="5671499"/>
            <a:ext cx="1308337" cy="252225"/>
          </a:xfrm>
          <a:prstGeom prst="cloud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respect</a:t>
            </a:r>
            <a:endParaRPr lang="en-US" sz="1400" dirty="0">
              <a:solidFill>
                <a:schemeClr val="tx1"/>
              </a:solidFill>
            </a:endParaRPr>
          </a:p>
        </p:txBody>
      </p:sp>
      <p:sp>
        <p:nvSpPr>
          <p:cNvPr id="20" name="Cloud Callout 19"/>
          <p:cNvSpPr/>
          <p:nvPr/>
        </p:nvSpPr>
        <p:spPr>
          <a:xfrm>
            <a:off x="4845048" y="3869635"/>
            <a:ext cx="1284082" cy="252225"/>
          </a:xfrm>
          <a:prstGeom prst="cloud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creative</a:t>
            </a:r>
            <a:endParaRPr lang="en-US" sz="1400" dirty="0">
              <a:solidFill>
                <a:schemeClr val="tx1"/>
              </a:solidFill>
            </a:endParaRPr>
          </a:p>
        </p:txBody>
      </p:sp>
      <p:sp>
        <p:nvSpPr>
          <p:cNvPr id="21" name="Cloud Callout 20"/>
          <p:cNvSpPr/>
          <p:nvPr/>
        </p:nvSpPr>
        <p:spPr>
          <a:xfrm>
            <a:off x="6270195" y="3685831"/>
            <a:ext cx="1501702" cy="436029"/>
          </a:xfrm>
          <a:prstGeom prst="cloud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Emergent</a:t>
            </a:r>
          </a:p>
          <a:p>
            <a:pPr algn="ctr"/>
            <a:r>
              <a:rPr lang="en-US" sz="1400" dirty="0" smtClean="0">
                <a:solidFill>
                  <a:schemeClr val="tx1"/>
                </a:solidFill>
              </a:rPr>
              <a:t>behavior</a:t>
            </a:r>
            <a:endParaRPr lang="en-US" sz="1400" dirty="0">
              <a:solidFill>
                <a:schemeClr val="tx1"/>
              </a:solidFill>
            </a:endParaRPr>
          </a:p>
        </p:txBody>
      </p:sp>
      <p:sp>
        <p:nvSpPr>
          <p:cNvPr id="22" name="Cloud Callout 21"/>
          <p:cNvSpPr/>
          <p:nvPr/>
        </p:nvSpPr>
        <p:spPr>
          <a:xfrm>
            <a:off x="5210205" y="4982386"/>
            <a:ext cx="1501702" cy="252225"/>
          </a:xfrm>
          <a:prstGeom prst="cloud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Info-glut</a:t>
            </a:r>
            <a:endParaRPr lang="en-US" sz="1400" dirty="0">
              <a:solidFill>
                <a:schemeClr val="tx1"/>
              </a:solidFill>
            </a:endParaRPr>
          </a:p>
        </p:txBody>
      </p:sp>
      <p:sp>
        <p:nvSpPr>
          <p:cNvPr id="23" name="Cloud Callout 22"/>
          <p:cNvSpPr/>
          <p:nvPr/>
        </p:nvSpPr>
        <p:spPr>
          <a:xfrm>
            <a:off x="4253382" y="4360828"/>
            <a:ext cx="2016813" cy="252225"/>
          </a:xfrm>
          <a:prstGeom prst="cloud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Each-1-teach-1</a:t>
            </a:r>
            <a:endParaRPr lang="en-US" sz="1400" dirty="0">
              <a:solidFill>
                <a:schemeClr val="tx1"/>
              </a:solidFill>
            </a:endParaRPr>
          </a:p>
        </p:txBody>
      </p:sp>
      <p:sp>
        <p:nvSpPr>
          <p:cNvPr id="24" name="Cloud Callout 23"/>
          <p:cNvSpPr/>
          <p:nvPr/>
        </p:nvSpPr>
        <p:spPr>
          <a:xfrm>
            <a:off x="3381625" y="5108498"/>
            <a:ext cx="1308337" cy="252225"/>
          </a:xfrm>
          <a:prstGeom prst="cloud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comfort</a:t>
            </a:r>
            <a:endParaRPr lang="en-US" sz="1400" dirty="0">
              <a:solidFill>
                <a:schemeClr val="tx1"/>
              </a:solidFill>
            </a:endParaRPr>
          </a:p>
        </p:txBody>
      </p:sp>
      <p:sp>
        <p:nvSpPr>
          <p:cNvPr id="25" name="Cloud Callout 24"/>
          <p:cNvSpPr/>
          <p:nvPr/>
        </p:nvSpPr>
        <p:spPr>
          <a:xfrm>
            <a:off x="2062525" y="4862681"/>
            <a:ext cx="1734222" cy="318922"/>
          </a:xfrm>
          <a:prstGeom prst="cloud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predictable</a:t>
            </a:r>
            <a:endParaRPr lang="en-US" sz="14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1708</TotalTime>
  <Words>2557</Words>
  <Application>Microsoft Office PowerPoint</Application>
  <PresentationFormat>On-screen Show (4:3)</PresentationFormat>
  <Paragraphs>391</Paragraphs>
  <Slides>46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Document</vt:lpstr>
      <vt:lpstr>Social Network Analysis (SNA) for Modeling and Tuning an Online Social Media, Combating Terrorism Community</vt:lpstr>
      <vt:lpstr>Agenda</vt:lpstr>
      <vt:lpstr>Interdisciplinary War on Terror</vt:lpstr>
      <vt:lpstr>Global Combating Terrorism (CT) Challenge </vt:lpstr>
      <vt:lpstr>Slide 5</vt:lpstr>
      <vt:lpstr>Hierarchy of MOEs &amp; MOPs</vt:lpstr>
      <vt:lpstr>Goals</vt:lpstr>
      <vt:lpstr>Connecting Disjoint Networks: ‘N’ individuals, ‘m’ disjoint sub-nets</vt:lpstr>
      <vt:lpstr>Create Searchable* Networks</vt:lpstr>
      <vt:lpstr>Slide 10</vt:lpstr>
      <vt:lpstr>Two-Mode Affiliation Networks</vt:lpstr>
      <vt:lpstr>Two-Mode  One-Mode</vt:lpstr>
      <vt:lpstr>What is Optimal Connectivity?</vt:lpstr>
      <vt:lpstr>Can a “Community” be too disjoint?</vt:lpstr>
      <vt:lpstr>The Strength of “Bridging Links”</vt:lpstr>
      <vt:lpstr>Fast-forward to the Global CT challenge of today</vt:lpstr>
      <vt:lpstr>Social Network Analysis</vt:lpstr>
      <vt:lpstr>Social Media Websites</vt:lpstr>
      <vt:lpstr>Closing the SNA Loop</vt:lpstr>
      <vt:lpstr> In-class Networks  Online (&amp; bridges)</vt:lpstr>
      <vt:lpstr>Thank You!   Questions?  Comments?</vt:lpstr>
      <vt:lpstr>Backup slides, materials</vt:lpstr>
      <vt:lpstr>Longitudinal Studies</vt:lpstr>
      <vt:lpstr>CTFP: Combating Terrorism Fellowship Program</vt:lpstr>
      <vt:lpstr>What kinds of usage data?</vt:lpstr>
      <vt:lpstr>Slide 26</vt:lpstr>
      <vt:lpstr>Slide 27</vt:lpstr>
      <vt:lpstr>Dynamic Network Processes</vt:lpstr>
      <vt:lpstr>Talking Points for MOEs</vt:lpstr>
      <vt:lpstr>Venture Capital Network</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Naval Postgraduate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 for Combating Terrorism</dc:title>
  <dc:creator>Rockower &amp; Everton</dc:creator>
  <cp:lastModifiedBy>rockower</cp:lastModifiedBy>
  <cp:revision>176</cp:revision>
  <dcterms:created xsi:type="dcterms:W3CDTF">2010-05-19T16:24:05Z</dcterms:created>
  <dcterms:modified xsi:type="dcterms:W3CDTF">2011-07-25T15:39:57Z</dcterms:modified>
</cp:coreProperties>
</file>